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6" r:id="rId2"/>
    <p:sldId id="374" r:id="rId3"/>
    <p:sldId id="375" r:id="rId4"/>
    <p:sldId id="260" r:id="rId5"/>
    <p:sldId id="267" r:id="rId6"/>
    <p:sldId id="259" r:id="rId7"/>
    <p:sldId id="258" r:id="rId8"/>
    <p:sldId id="268" r:id="rId9"/>
    <p:sldId id="261" r:id="rId10"/>
    <p:sldId id="262" r:id="rId11"/>
    <p:sldId id="387" r:id="rId12"/>
    <p:sldId id="388" r:id="rId13"/>
    <p:sldId id="389" r:id="rId14"/>
    <p:sldId id="390" r:id="rId15"/>
    <p:sldId id="266" r:id="rId16"/>
    <p:sldId id="269" r:id="rId17"/>
    <p:sldId id="263" r:id="rId18"/>
    <p:sldId id="264" r:id="rId19"/>
    <p:sldId id="270" r:id="rId20"/>
    <p:sldId id="265" r:id="rId21"/>
    <p:sldId id="271" r:id="rId22"/>
    <p:sldId id="272" r:id="rId23"/>
    <p:sldId id="273" r:id="rId24"/>
    <p:sldId id="274" r:id="rId25"/>
    <p:sldId id="275" r:id="rId26"/>
    <p:sldId id="276" r:id="rId27"/>
    <p:sldId id="278" r:id="rId28"/>
    <p:sldId id="277" r:id="rId29"/>
    <p:sldId id="279" r:id="rId30"/>
    <p:sldId id="280" r:id="rId31"/>
    <p:sldId id="281" r:id="rId32"/>
    <p:sldId id="284" r:id="rId33"/>
    <p:sldId id="282" r:id="rId34"/>
    <p:sldId id="283" r:id="rId35"/>
    <p:sldId id="285" r:id="rId36"/>
    <p:sldId id="292" r:id="rId37"/>
    <p:sldId id="286" r:id="rId38"/>
    <p:sldId id="287" r:id="rId39"/>
    <p:sldId id="288" r:id="rId40"/>
    <p:sldId id="289" r:id="rId41"/>
    <p:sldId id="290" r:id="rId42"/>
    <p:sldId id="291" r:id="rId43"/>
    <p:sldId id="294" r:id="rId44"/>
    <p:sldId id="293" r:id="rId45"/>
    <p:sldId id="295" r:id="rId46"/>
    <p:sldId id="296" r:id="rId47"/>
    <p:sldId id="297" r:id="rId48"/>
    <p:sldId id="298" r:id="rId49"/>
    <p:sldId id="299" r:id="rId50"/>
    <p:sldId id="300" r:id="rId51"/>
    <p:sldId id="301" r:id="rId52"/>
    <p:sldId id="302" r:id="rId53"/>
    <p:sldId id="303" r:id="rId54"/>
    <p:sldId id="304" r:id="rId55"/>
    <p:sldId id="310" r:id="rId56"/>
    <p:sldId id="311" r:id="rId57"/>
    <p:sldId id="322" r:id="rId58"/>
    <p:sldId id="365" r:id="rId59"/>
    <p:sldId id="366" r:id="rId60"/>
    <p:sldId id="367" r:id="rId61"/>
    <p:sldId id="305" r:id="rId62"/>
    <p:sldId id="362" r:id="rId63"/>
    <p:sldId id="312" r:id="rId64"/>
    <p:sldId id="363" r:id="rId65"/>
    <p:sldId id="306" r:id="rId66"/>
    <p:sldId id="364" r:id="rId67"/>
    <p:sldId id="313" r:id="rId68"/>
    <p:sldId id="361" r:id="rId69"/>
    <p:sldId id="368" r:id="rId70"/>
    <p:sldId id="307" r:id="rId71"/>
    <p:sldId id="318" r:id="rId72"/>
    <p:sldId id="319" r:id="rId73"/>
    <p:sldId id="369" r:id="rId74"/>
    <p:sldId id="320" r:id="rId75"/>
    <p:sldId id="321" r:id="rId76"/>
    <p:sldId id="370" r:id="rId77"/>
    <p:sldId id="371" r:id="rId78"/>
    <p:sldId id="309" r:id="rId79"/>
    <p:sldId id="314" r:id="rId80"/>
    <p:sldId id="348" r:id="rId81"/>
    <p:sldId id="315" r:id="rId82"/>
    <p:sldId id="316" r:id="rId83"/>
    <p:sldId id="317" r:id="rId84"/>
    <p:sldId id="308" r:id="rId85"/>
    <p:sldId id="349" r:id="rId86"/>
    <p:sldId id="350" r:id="rId87"/>
    <p:sldId id="354" r:id="rId88"/>
    <p:sldId id="351" r:id="rId89"/>
    <p:sldId id="352" r:id="rId90"/>
    <p:sldId id="360" r:id="rId91"/>
    <p:sldId id="359" r:id="rId92"/>
    <p:sldId id="358" r:id="rId93"/>
    <p:sldId id="357" r:id="rId94"/>
    <p:sldId id="353" r:id="rId95"/>
    <p:sldId id="355" r:id="rId96"/>
    <p:sldId id="323" r:id="rId97"/>
    <p:sldId id="324" r:id="rId98"/>
    <p:sldId id="325" r:id="rId99"/>
    <p:sldId id="327" r:id="rId100"/>
    <p:sldId id="328" r:id="rId101"/>
    <p:sldId id="330" r:id="rId102"/>
    <p:sldId id="326" r:id="rId103"/>
    <p:sldId id="346" r:id="rId104"/>
    <p:sldId id="332" r:id="rId105"/>
    <p:sldId id="333" r:id="rId106"/>
    <p:sldId id="334" r:id="rId107"/>
    <p:sldId id="335" r:id="rId108"/>
    <p:sldId id="356" r:id="rId109"/>
    <p:sldId id="336" r:id="rId110"/>
    <p:sldId id="377" r:id="rId111"/>
    <p:sldId id="378" r:id="rId112"/>
    <p:sldId id="379" r:id="rId113"/>
    <p:sldId id="347" r:id="rId114"/>
    <p:sldId id="337" r:id="rId115"/>
    <p:sldId id="338" r:id="rId116"/>
    <p:sldId id="339" r:id="rId117"/>
    <p:sldId id="340" r:id="rId118"/>
    <p:sldId id="341" r:id="rId119"/>
    <p:sldId id="342" r:id="rId120"/>
    <p:sldId id="343" r:id="rId121"/>
    <p:sldId id="344" r:id="rId122"/>
    <p:sldId id="345" r:id="rId123"/>
    <p:sldId id="372" r:id="rId124"/>
    <p:sldId id="373" r:id="rId125"/>
    <p:sldId id="380" r:id="rId126"/>
    <p:sldId id="381" r:id="rId127"/>
    <p:sldId id="382" r:id="rId128"/>
    <p:sldId id="383" r:id="rId129"/>
    <p:sldId id="384" r:id="rId130"/>
    <p:sldId id="385" r:id="rId131"/>
    <p:sldId id="386" r:id="rId132"/>
    <p:sldId id="376" r:id="rId1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33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824" y="-33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80B55D-D689-4C8B-BA63-78C15E3FA287}" type="datetimeFigureOut">
              <a:rPr lang="en-US" smtClean="0"/>
              <a:pPr/>
              <a:t>7/1/2023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527AA1-BCBD-4DAE-91E3-54772A36A98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4527AA1-BCBD-4DAE-91E3-54772A36A98A}"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527AA1-BCBD-4DAE-91E3-54772A36A98A}" type="slidenum">
              <a:rPr lang="en-US" smtClean="0"/>
              <a:pPr/>
              <a:t>120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F39E7F-0535-4131-BBA6-8115406B1BDD}"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ED4956-B866-4B12-97ED-B29E0DDBDA0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F39E7F-0535-4131-BBA6-8115406B1BDD}"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ED4956-B866-4B12-97ED-B29E0DDBDA0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F39E7F-0535-4131-BBA6-8115406B1BDD}"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ED4956-B866-4B12-97ED-B29E0DDBDA0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F39E7F-0535-4131-BBA6-8115406B1BDD}"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ED4956-B866-4B12-97ED-B29E0DDBDA0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F39E7F-0535-4131-BBA6-8115406B1BDD}"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ED4956-B866-4B12-97ED-B29E0DDBDA0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F39E7F-0535-4131-BBA6-8115406B1BDD}"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ED4956-B866-4B12-97ED-B29E0DDBDA0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F39E7F-0535-4131-BBA6-8115406B1BDD}" type="datetimeFigureOut">
              <a:rPr lang="en-US" smtClean="0"/>
              <a:pPr/>
              <a:t>7/1/2023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ED4956-B866-4B12-97ED-B29E0DDBDA0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F39E7F-0535-4131-BBA6-8115406B1BDD}" type="datetimeFigureOut">
              <a:rPr lang="en-US" smtClean="0"/>
              <a:pPr/>
              <a:t>7/1/2023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ED4956-B866-4B12-97ED-B29E0DDBDA0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F39E7F-0535-4131-BBA6-8115406B1BDD}" type="datetimeFigureOut">
              <a:rPr lang="en-US" smtClean="0"/>
              <a:pPr/>
              <a:t>7/1/2023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ED4956-B866-4B12-97ED-B29E0DDBDA0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F39E7F-0535-4131-BBA6-8115406B1BDD}"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ED4956-B866-4B12-97ED-B29E0DDBDA0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F39E7F-0535-4131-BBA6-8115406B1BDD}"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ED4956-B866-4B12-97ED-B29E0DDBDA0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39E7F-0535-4131-BBA6-8115406B1BDD}" type="datetimeFigureOut">
              <a:rPr lang="en-US" smtClean="0"/>
              <a:pPr/>
              <a:t>7/1/2023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D4956-B866-4B12-97ED-B29E0DDBDA0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javatpoint.com/c-if-else"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Basics </a:t>
            </a:r>
            <a:r>
              <a:rPr lang="en-US" dirty="0" smtClean="0"/>
              <a:t>of </a:t>
            </a:r>
            <a:r>
              <a:rPr lang="en-US" dirty="0" smtClean="0"/>
              <a:t>Programming </a:t>
            </a:r>
            <a:r>
              <a:rPr lang="en-US" dirty="0" smtClean="0"/>
              <a:t>in C</a:t>
            </a:r>
            <a:endParaRPr lang="en-US" dirty="0"/>
          </a:p>
        </p:txBody>
      </p:sp>
      <p:sp>
        <p:nvSpPr>
          <p:cNvPr id="3" name="Subtitle 2"/>
          <p:cNvSpPr>
            <a:spLocks noGrp="1"/>
          </p:cNvSpPr>
          <p:nvPr>
            <p:ph type="subTitle" idx="1"/>
          </p:nvPr>
        </p:nvSpPr>
        <p:spPr/>
        <p:txBody>
          <a:bodyPr>
            <a:normAutofit fontScale="85000" lnSpcReduction="20000"/>
          </a:bodyPr>
          <a:lstStyle/>
          <a:p>
            <a:r>
              <a:rPr lang="en-US" dirty="0" err="1" smtClean="0"/>
              <a:t>S.Hemalatha</a:t>
            </a:r>
            <a:endParaRPr lang="en-US" dirty="0" smtClean="0"/>
          </a:p>
          <a:p>
            <a:r>
              <a:rPr lang="en-US" dirty="0" smtClean="0"/>
              <a:t>Assistant Professor(</a:t>
            </a:r>
            <a:r>
              <a:rPr lang="en-US" dirty="0" err="1" smtClean="0"/>
              <a:t>Sr.G</a:t>
            </a:r>
            <a:r>
              <a:rPr lang="en-US" dirty="0" smtClean="0"/>
              <a:t>)</a:t>
            </a:r>
          </a:p>
          <a:p>
            <a:r>
              <a:rPr lang="en-US" dirty="0" smtClean="0"/>
              <a:t>MCA</a:t>
            </a:r>
          </a:p>
          <a:p>
            <a:r>
              <a:rPr lang="en-US" dirty="0" smtClean="0"/>
              <a:t>KEC</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763000" cy="6629400"/>
          </a:xfrm>
        </p:spPr>
        <p:txBody>
          <a:bodyPr>
            <a:normAutofit fontScale="47500" lnSpcReduction="20000"/>
          </a:bodyPr>
          <a:lstStyle/>
          <a:p>
            <a:endParaRPr lang="en-US" dirty="0" smtClean="0">
              <a:latin typeface="Times New Roman" pitchFamily="18" charset="0"/>
              <a:cs typeface="Times New Roman" pitchFamily="18" charset="0"/>
            </a:endParaRPr>
          </a:p>
          <a:p>
            <a:pPr>
              <a:buNone/>
            </a:pPr>
            <a:r>
              <a:rPr lang="en-US" b="1" dirty="0">
                <a:latin typeface="Times New Roman" pitchFamily="18" charset="0"/>
                <a:cs typeface="Times New Roman" pitchFamily="18" charset="0"/>
              </a:rPr>
              <a:t>Can we use the </a:t>
            </a:r>
            <a:r>
              <a:rPr lang="en-US" b="1" dirty="0" err="1">
                <a:latin typeface="Times New Roman" pitchFamily="18" charset="0"/>
                <a:cs typeface="Times New Roman" pitchFamily="18" charset="0"/>
              </a:rPr>
              <a:t>printf</a:t>
            </a:r>
            <a:r>
              <a:rPr lang="en-US" b="1" dirty="0">
                <a:latin typeface="Times New Roman" pitchFamily="18" charset="0"/>
                <a:cs typeface="Times New Roman" pitchFamily="18" charset="0"/>
              </a:rPr>
              <a:t>() function without using a &lt;</a:t>
            </a:r>
            <a:r>
              <a:rPr lang="en-US" b="1" dirty="0" err="1">
                <a:latin typeface="Times New Roman" pitchFamily="18" charset="0"/>
                <a:cs typeface="Times New Roman" pitchFamily="18" charset="0"/>
              </a:rPr>
              <a:t>stdio.h</a:t>
            </a:r>
            <a:r>
              <a:rPr lang="en-US" b="1" dirty="0">
                <a:latin typeface="Times New Roman" pitchFamily="18" charset="0"/>
                <a:cs typeface="Times New Roman" pitchFamily="18" charset="0"/>
              </a:rPr>
              <a:t>&gt; header file in C programming?</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Yes</a:t>
            </a:r>
            <a:r>
              <a:rPr lang="en-US" dirty="0">
                <a:latin typeface="Times New Roman" pitchFamily="18" charset="0"/>
                <a:cs typeface="Times New Roman" pitchFamily="18" charset="0"/>
              </a:rPr>
              <a:t>, it is possible, but why deliberately shoot yourself in the foot?</a:t>
            </a:r>
          </a:p>
          <a:p>
            <a:r>
              <a:rPr lang="en-US" dirty="0">
                <a:latin typeface="Times New Roman" pitchFamily="18" charset="0"/>
                <a:cs typeface="Times New Roman" pitchFamily="18" charset="0"/>
              </a:rPr>
              <a:t>When we use the </a:t>
            </a:r>
            <a:r>
              <a:rPr lang="en-US" dirty="0" err="1">
                <a:latin typeface="Times New Roman" pitchFamily="18" charset="0"/>
                <a:cs typeface="Times New Roman" pitchFamily="18" charset="0"/>
              </a:rPr>
              <a:t>printf</a:t>
            </a:r>
            <a:r>
              <a:rPr lang="en-US" dirty="0">
                <a:latin typeface="Times New Roman" pitchFamily="18" charset="0"/>
                <a:cs typeface="Times New Roman" pitchFamily="18" charset="0"/>
              </a:rPr>
              <a:t> function, we include </a:t>
            </a:r>
            <a:r>
              <a:rPr lang="en-US" dirty="0" err="1">
                <a:latin typeface="Times New Roman" pitchFamily="18" charset="0"/>
                <a:cs typeface="Times New Roman" pitchFamily="18" charset="0"/>
              </a:rPr>
              <a:t>stdio.h</a:t>
            </a:r>
            <a:r>
              <a:rPr lang="en-US" dirty="0">
                <a:latin typeface="Times New Roman" pitchFamily="18" charset="0"/>
                <a:cs typeface="Times New Roman" pitchFamily="18" charset="0"/>
              </a:rPr>
              <a:t> to get the function’s official prototype, the same prototype that was used by the author of the </a:t>
            </a:r>
            <a:r>
              <a:rPr lang="en-US" dirty="0" err="1">
                <a:latin typeface="Times New Roman" pitchFamily="18" charset="0"/>
                <a:cs typeface="Times New Roman" pitchFamily="18" charset="0"/>
              </a:rPr>
              <a:t>printf</a:t>
            </a:r>
            <a:r>
              <a:rPr lang="en-US" dirty="0">
                <a:latin typeface="Times New Roman" pitchFamily="18" charset="0"/>
                <a:cs typeface="Times New Roman" pitchFamily="18" charset="0"/>
              </a:rPr>
              <a:t> function that’s in your standard library. By providing that prototype to the compiler when you compile your code, the compiler can check to make sure that the first argument you pass to </a:t>
            </a:r>
            <a:r>
              <a:rPr lang="en-US" dirty="0" err="1">
                <a:latin typeface="Times New Roman" pitchFamily="18" charset="0"/>
                <a:cs typeface="Times New Roman" pitchFamily="18" charset="0"/>
              </a:rPr>
              <a:t>printf</a:t>
            </a:r>
            <a:r>
              <a:rPr lang="en-US" dirty="0">
                <a:latin typeface="Times New Roman" pitchFamily="18" charset="0"/>
                <a:cs typeface="Times New Roman" pitchFamily="18" charset="0"/>
              </a:rPr>
              <a:t> is a pointer to a char (a pointer to the format string). Without the prototype available, the compiler can’t perform any type checking on the arguments.</a:t>
            </a:r>
          </a:p>
          <a:p>
            <a:r>
              <a:rPr lang="en-US" dirty="0">
                <a:latin typeface="Times New Roman" pitchFamily="18" charset="0"/>
                <a:cs typeface="Times New Roman" pitchFamily="18" charset="0"/>
              </a:rPr>
              <a:t>When the function prototype is not present for a function you’re calling, most decent compilers will warn you that the compiler has no idea how the function should be called, and makes the assumption that the function returns an int. In the case of </a:t>
            </a:r>
            <a:r>
              <a:rPr lang="en-US" dirty="0" err="1">
                <a:latin typeface="Times New Roman" pitchFamily="18" charset="0"/>
                <a:cs typeface="Times New Roman" pitchFamily="18" charset="0"/>
              </a:rPr>
              <a:t>printf</a:t>
            </a:r>
            <a:r>
              <a:rPr lang="en-US" dirty="0">
                <a:latin typeface="Times New Roman" pitchFamily="18" charset="0"/>
                <a:cs typeface="Times New Roman" pitchFamily="18" charset="0"/>
              </a:rPr>
              <a:t>, this assumption is correct, but there are many cases where this assumption is dead wrong.</a:t>
            </a:r>
          </a:p>
          <a:p>
            <a:r>
              <a:rPr lang="en-US" dirty="0">
                <a:latin typeface="Times New Roman" pitchFamily="18" charset="0"/>
                <a:cs typeface="Times New Roman" pitchFamily="18" charset="0"/>
              </a:rPr>
              <a:t>To get rid of the warning, you could type in the function prototype yourself, but this is extra work and you run the risk of writing a prototype that doesn’t exactly match the correct prototype that appears in the header file. When that happens, weird things can happen, collectively referred to as undefined behavior. If your function prototype doesn’t specify the correct type and number of parameters, or doesn’t specify the correct return type, you’re going to run into trouble.</a:t>
            </a:r>
          </a:p>
          <a:p>
            <a:r>
              <a:rPr lang="en-US" dirty="0">
                <a:latin typeface="Times New Roman" pitchFamily="18" charset="0"/>
                <a:cs typeface="Times New Roman" pitchFamily="18" charset="0"/>
              </a:rPr>
              <a:t>Consider what happens when using one of the math functions without including </a:t>
            </a:r>
            <a:r>
              <a:rPr lang="en-US" dirty="0" err="1">
                <a:latin typeface="Times New Roman" pitchFamily="18" charset="0"/>
                <a:cs typeface="Times New Roman" pitchFamily="18" charset="0"/>
              </a:rPr>
              <a:t>math.h</a:t>
            </a:r>
            <a:r>
              <a:rPr lang="en-US" dirty="0">
                <a:latin typeface="Times New Roman" pitchFamily="18" charset="0"/>
                <a:cs typeface="Times New Roman" pitchFamily="18" charset="0"/>
              </a:rPr>
              <a:t>, and without supplying any function prototypes for them yourself. Many of these functions return double, but without a function prototype (i.e., without including the </a:t>
            </a:r>
            <a:r>
              <a:rPr lang="en-US" dirty="0" err="1">
                <a:latin typeface="Times New Roman" pitchFamily="18" charset="0"/>
                <a:cs typeface="Times New Roman" pitchFamily="18" charset="0"/>
              </a:rPr>
              <a:t>math.h</a:t>
            </a:r>
            <a:r>
              <a:rPr lang="en-US" dirty="0">
                <a:latin typeface="Times New Roman" pitchFamily="18" charset="0"/>
                <a:cs typeface="Times New Roman" pitchFamily="18" charset="0"/>
              </a:rPr>
              <a:t> header file), the compiler will incorrectly assume the functions return </a:t>
            </a:r>
            <a:r>
              <a:rPr lang="en-US" dirty="0" err="1">
                <a:latin typeface="Times New Roman" pitchFamily="18" charset="0"/>
                <a:cs typeface="Times New Roman" pitchFamily="18" charset="0"/>
              </a:rPr>
              <a:t>int</a:t>
            </a:r>
            <a:r>
              <a:rPr lang="en-US" dirty="0">
                <a:latin typeface="Times New Roman" pitchFamily="18" charset="0"/>
                <a:cs typeface="Times New Roman" pitchFamily="18" charset="0"/>
              </a:rPr>
              <a:t>, and will generate incorrect code. If you don’t include the header file and you ignore the warning from the compiler, you will get incorrect results.</a:t>
            </a:r>
          </a:p>
          <a:p>
            <a:r>
              <a:rPr lang="en-US" dirty="0">
                <a:latin typeface="Times New Roman" pitchFamily="18" charset="0"/>
                <a:cs typeface="Times New Roman" pitchFamily="18" charset="0"/>
              </a:rPr>
              <a:t>Whenever you force the compiler to make an assumption, you are gambling that it made the correct assumption. Its assumptions are often wrong. Gambling and programming should not be mixed.</a:t>
            </a:r>
          </a:p>
          <a:p>
            <a:r>
              <a:rPr lang="en-US" dirty="0">
                <a:latin typeface="Times New Roman" pitchFamily="18" charset="0"/>
                <a:cs typeface="Times New Roman" pitchFamily="18" charset="0"/>
              </a:rPr>
              <a:t>Get into the habit of including the header files you need. They are there to help the compiler generate correct code, and to help you use the functions properly. And don’t ignore compiler warnings…they are your friends.</a:t>
            </a:r>
          </a:p>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https://medium.com/@luischaparroc/https-medium-com-luischaparroc-dynamic-libraries-in-c-96a989848476</a:t>
            </a:r>
            <a:endParaRPr lang="en-US" dirty="0">
              <a:latin typeface="Times New Roman" pitchFamily="18" charset="0"/>
              <a:cs typeface="Times New Roman" pitchFamily="18" charset="0"/>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400800"/>
          </a:xfrm>
        </p:spPr>
        <p:txBody>
          <a:bodyPr numCol="2">
            <a:normAutofit fontScale="70000" lnSpcReduction="20000"/>
          </a:bodyPr>
          <a:lstStyle/>
          <a:p>
            <a:pPr>
              <a:buNone/>
            </a:pPr>
            <a:r>
              <a:rPr lang="en-US" u="sng" dirty="0" smtClean="0">
                <a:latin typeface="Times New Roman" pitchFamily="18" charset="0"/>
                <a:cs typeface="Times New Roman" pitchFamily="18" charset="0"/>
              </a:rPr>
              <a:t>If..else statements:</a:t>
            </a:r>
          </a:p>
          <a:p>
            <a:pPr>
              <a:buNone/>
            </a:pPr>
            <a:r>
              <a:rPr lang="en-US" b="1" dirty="0" smtClean="0">
                <a:latin typeface="Times New Roman" pitchFamily="18" charset="0"/>
                <a:cs typeface="Times New Roman" pitchFamily="18" charset="0"/>
              </a:rPr>
              <a:t>if (expression) </a:t>
            </a:r>
          </a:p>
          <a:p>
            <a:pPr>
              <a:buNone/>
            </a:pPr>
            <a:r>
              <a:rPr lang="en-US" b="1" dirty="0" smtClean="0">
                <a:latin typeface="Times New Roman" pitchFamily="18" charset="0"/>
                <a:cs typeface="Times New Roman" pitchFamily="18" charset="0"/>
              </a:rPr>
              <a:t>{ </a:t>
            </a:r>
          </a:p>
          <a:p>
            <a:pPr>
              <a:buNone/>
            </a:pPr>
            <a:r>
              <a:rPr lang="en-US" b="1" dirty="0" smtClean="0">
                <a:latin typeface="Times New Roman" pitchFamily="18" charset="0"/>
                <a:cs typeface="Times New Roman" pitchFamily="18" charset="0"/>
              </a:rPr>
              <a:t>Block of statements(true part);</a:t>
            </a:r>
          </a:p>
          <a:p>
            <a:pPr>
              <a:buNone/>
            </a:pPr>
            <a:r>
              <a:rPr lang="en-US" b="1" dirty="0" smtClean="0">
                <a:latin typeface="Times New Roman" pitchFamily="18" charset="0"/>
                <a:cs typeface="Times New Roman" pitchFamily="18" charset="0"/>
              </a:rPr>
              <a:t> } </a:t>
            </a:r>
          </a:p>
          <a:p>
            <a:pPr>
              <a:buNone/>
            </a:pPr>
            <a:r>
              <a:rPr lang="en-US" b="1" dirty="0" smtClean="0">
                <a:latin typeface="Times New Roman" pitchFamily="18" charset="0"/>
                <a:cs typeface="Times New Roman" pitchFamily="18" charset="0"/>
              </a:rPr>
              <a:t>else</a:t>
            </a:r>
          </a:p>
          <a:p>
            <a:pPr>
              <a:buNone/>
            </a:pPr>
            <a:r>
              <a:rPr lang="en-US" b="1" dirty="0" smtClean="0">
                <a:latin typeface="Times New Roman" pitchFamily="18" charset="0"/>
                <a:cs typeface="Times New Roman" pitchFamily="18" charset="0"/>
              </a:rPr>
              <a:t> {</a:t>
            </a:r>
          </a:p>
          <a:p>
            <a:pPr>
              <a:buNone/>
            </a:pPr>
            <a:r>
              <a:rPr lang="en-US" b="1" dirty="0" smtClean="0">
                <a:latin typeface="Times New Roman" pitchFamily="18" charset="0"/>
                <a:cs typeface="Times New Roman" pitchFamily="18" charset="0"/>
              </a:rPr>
              <a:t> Block of statements(false part); </a:t>
            </a:r>
          </a:p>
          <a:p>
            <a:pPr>
              <a:buNone/>
            </a:pPr>
            <a:r>
              <a:rPr lang="en-US" b="1" dirty="0" smtClean="0">
                <a:latin typeface="Times New Roman" pitchFamily="18" charset="0"/>
                <a:cs typeface="Times New Roman" pitchFamily="18" charset="0"/>
              </a:rPr>
              <a:t>}</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Example:</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age;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("Enter your age:");   </a:t>
            </a:r>
          </a:p>
          <a:p>
            <a:pPr>
              <a:buNone/>
            </a:pPr>
            <a:r>
              <a:rPr lang="en-US" dirty="0" err="1" smtClean="0">
                <a:latin typeface="Times New Roman" pitchFamily="18" charset="0"/>
                <a:cs typeface="Times New Roman" pitchFamily="18" charset="0"/>
              </a:rPr>
              <a:t>scanf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d",&amp;age</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if(age &gt;=18)   {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("You are eligible for voting");  </a:t>
            </a:r>
          </a:p>
          <a:p>
            <a:pPr>
              <a:buNone/>
            </a:pPr>
            <a:r>
              <a:rPr lang="en-US" dirty="0" smtClean="0">
                <a:latin typeface="Times New Roman" pitchFamily="18" charset="0"/>
                <a:cs typeface="Times New Roman" pitchFamily="18" charset="0"/>
              </a:rPr>
              <a:t> }  </a:t>
            </a:r>
          </a:p>
          <a:p>
            <a:pPr>
              <a:buNone/>
            </a:pPr>
            <a:r>
              <a:rPr lang="en-US" dirty="0" smtClean="0">
                <a:latin typeface="Times New Roman" pitchFamily="18" charset="0"/>
                <a:cs typeface="Times New Roman" pitchFamily="18" charset="0"/>
              </a:rPr>
              <a:t> else  </a:t>
            </a:r>
          </a:p>
          <a:p>
            <a:pPr>
              <a:buNone/>
            </a:pPr>
            <a:r>
              <a:rPr lang="en-US" dirty="0" smtClean="0">
                <a:latin typeface="Times New Roman" pitchFamily="18" charset="0"/>
                <a:cs typeface="Times New Roman" pitchFamily="18" charset="0"/>
              </a:rPr>
              <a:t> {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("You are not eligible for voting");</a:t>
            </a:r>
          </a:p>
          <a:p>
            <a:pPr>
              <a:buNone/>
            </a:pPr>
            <a:r>
              <a:rPr lang="en-US" dirty="0" smtClean="0">
                <a:latin typeface="Times New Roman" pitchFamily="18" charset="0"/>
                <a:cs typeface="Times New Roman" pitchFamily="18" charset="0"/>
              </a:rPr>
              <a:t>   }   </a:t>
            </a:r>
          </a:p>
          <a:p>
            <a:pPr>
              <a:buNone/>
            </a:pPr>
            <a:r>
              <a:rPr lang="en-US" dirty="0" smtClean="0">
                <a:latin typeface="Times New Roman" pitchFamily="18" charset="0"/>
                <a:cs typeface="Times New Roman" pitchFamily="18" charset="0"/>
              </a:rPr>
              <a:t>return 0;</a:t>
            </a:r>
          </a:p>
          <a:p>
            <a:pPr>
              <a:buNone/>
            </a:pPr>
            <a:r>
              <a:rPr lang="en-US" dirty="0" smtClean="0">
                <a:latin typeface="Times New Roman" pitchFamily="18" charset="0"/>
                <a:cs typeface="Times New Roman" pitchFamily="18" charset="0"/>
              </a:rPr>
              <a:t>}</a:t>
            </a: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endParaRPr lang="en-US" b="1" dirty="0" smtClean="0">
              <a:latin typeface="Times New Roman" pitchFamily="18" charset="0"/>
              <a:cs typeface="Times New Roman" pitchFamily="18" charset="0"/>
            </a:endParaRPr>
          </a:p>
          <a:p>
            <a:pPr>
              <a:buNone/>
            </a:pPr>
            <a:endParaRPr lang="en-US" b="1" dirty="0" smtClean="0">
              <a:latin typeface="Times New Roman" pitchFamily="18" charset="0"/>
              <a:cs typeface="Times New Roman" pitchFamily="18" charset="0"/>
            </a:endParaRPr>
          </a:p>
          <a:p>
            <a:pPr>
              <a:buNone/>
            </a:pP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onditional Operator in C"/>
          <p:cNvPicPr>
            <a:picLocks noChangeAspect="1" noChangeArrowheads="1"/>
          </p:cNvPicPr>
          <p:nvPr/>
        </p:nvPicPr>
        <p:blipFill>
          <a:blip r:embed="rId2"/>
          <a:srcRect/>
          <a:stretch>
            <a:fillRect/>
          </a:stretch>
        </p:blipFill>
        <p:spPr bwMode="auto">
          <a:xfrm>
            <a:off x="685800" y="1143000"/>
            <a:ext cx="5334000" cy="2197395"/>
          </a:xfrm>
          <a:prstGeom prst="rect">
            <a:avLst/>
          </a:prstGeom>
          <a:noFill/>
        </p:spPr>
      </p:pic>
      <p:sp>
        <p:nvSpPr>
          <p:cNvPr id="5" name="Rectangle 4"/>
          <p:cNvSpPr/>
          <p:nvPr/>
        </p:nvSpPr>
        <p:spPr>
          <a:xfrm>
            <a:off x="228600" y="228600"/>
            <a:ext cx="8229600" cy="923330"/>
          </a:xfrm>
          <a:prstGeom prst="rect">
            <a:avLst/>
          </a:prstGeom>
        </p:spPr>
        <p:txBody>
          <a:bodyPr wrap="square">
            <a:spAutoFit/>
          </a:bodyPr>
          <a:lstStyle/>
          <a:p>
            <a:pPr>
              <a:buNone/>
            </a:pPr>
            <a:r>
              <a:rPr lang="en-US" b="1" u="sng" dirty="0" smtClean="0">
                <a:latin typeface="Times New Roman" pitchFamily="18" charset="0"/>
                <a:cs typeface="Times New Roman" pitchFamily="18" charset="0"/>
              </a:rPr>
              <a:t>?: (conditional operator/ternary operator):</a:t>
            </a:r>
          </a:p>
          <a:p>
            <a:pPr>
              <a:buNone/>
            </a:pPr>
            <a:endParaRPr lang="en-US" b="1" u="sng" dirty="0" smtClean="0">
              <a:latin typeface="Times New Roman" pitchFamily="18" charset="0"/>
              <a:cs typeface="Times New Roman" pitchFamily="18" charset="0"/>
            </a:endParaRPr>
          </a:p>
          <a:p>
            <a:pPr>
              <a:buNone/>
            </a:pPr>
            <a:r>
              <a:rPr lang="en-US" b="1" dirty="0" smtClean="0">
                <a:latin typeface="Times New Roman" pitchFamily="18" charset="0"/>
                <a:cs typeface="Times New Roman" pitchFamily="18" charset="0"/>
              </a:rPr>
              <a:t>if condition is true ? then X return value : otherwise Y value;</a:t>
            </a:r>
            <a:endParaRPr lang="en-US" b="1" dirty="0">
              <a:latin typeface="Times New Roman" pitchFamily="18" charset="0"/>
              <a:cs typeface="Times New Roman" pitchFamily="18" charset="0"/>
            </a:endParaRPr>
          </a:p>
        </p:txBody>
      </p:sp>
      <p:sp>
        <p:nvSpPr>
          <p:cNvPr id="6" name="Rectangle 5"/>
          <p:cNvSpPr/>
          <p:nvPr/>
        </p:nvSpPr>
        <p:spPr>
          <a:xfrm>
            <a:off x="304800" y="3200401"/>
            <a:ext cx="8839200" cy="3970318"/>
          </a:xfrm>
          <a:prstGeom prst="rect">
            <a:avLst/>
          </a:prstGeom>
        </p:spPr>
        <p:txBody>
          <a:bodyPr wrap="square" numCol="2">
            <a:spAutoFit/>
          </a:bodyPr>
          <a:lstStyle/>
          <a:p>
            <a:r>
              <a:rPr lang="en-US" dirty="0" smtClean="0">
                <a:latin typeface="Times New Roman" pitchFamily="18" charset="0"/>
                <a:cs typeface="Times New Roman" pitchFamily="18" charset="0"/>
              </a:rPr>
              <a:t>Example:</a:t>
            </a:r>
          </a:p>
          <a:p>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r>
              <a:rPr lang="en-US" b="1"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a:t>
            </a:r>
          </a:p>
          <a:p>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age;  // variable declaration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("Enter your age");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scanf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d",&amp;age</a:t>
            </a:r>
            <a:r>
              <a:rPr lang="en-US" dirty="0" smtClean="0">
                <a:latin typeface="Times New Roman" pitchFamily="18" charset="0"/>
                <a:cs typeface="Times New Roman" pitchFamily="18" charset="0"/>
              </a:rPr>
              <a:t>);   // taking user input for age variable    </a:t>
            </a:r>
          </a:p>
          <a:p>
            <a:r>
              <a:rPr lang="en-US" dirty="0" smtClean="0">
                <a:latin typeface="Times New Roman" pitchFamily="18" charset="0"/>
                <a:cs typeface="Times New Roman" pitchFamily="18" charset="0"/>
              </a:rPr>
              <a:t>    (age&gt;=18)?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("eligible for voting"))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("not eligible for voting"));  // conditional operator  </a:t>
            </a:r>
          </a:p>
          <a:p>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return</a:t>
            </a:r>
            <a:r>
              <a:rPr lang="en-US" dirty="0" smtClean="0">
                <a:latin typeface="Times New Roman" pitchFamily="18" charset="0"/>
                <a:cs typeface="Times New Roman" pitchFamily="18" charset="0"/>
              </a:rPr>
              <a:t> 0;  </a:t>
            </a:r>
          </a:p>
          <a:p>
            <a:r>
              <a:rPr lang="en-US" dirty="0" smtClean="0">
                <a:latin typeface="Times New Roman" pitchFamily="18" charset="0"/>
                <a:cs typeface="Times New Roman" pitchFamily="18" charset="0"/>
              </a:rPr>
              <a:t>}  </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r>
              <a:rPr lang="en-US" b="1"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a:t>
            </a:r>
          </a:p>
          <a:p>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a=5,b;  // variable declaration  </a:t>
            </a:r>
          </a:p>
          <a:p>
            <a:r>
              <a:rPr lang="en-US" dirty="0" smtClean="0">
                <a:latin typeface="Times New Roman" pitchFamily="18" charset="0"/>
                <a:cs typeface="Times New Roman" pitchFamily="18" charset="0"/>
              </a:rPr>
              <a:t>   b=((a==5)?(3):(2)); // conditional operator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("The value of 'b' variable is : %</a:t>
            </a:r>
            <a:r>
              <a:rPr lang="en-US" dirty="0" err="1" smtClean="0">
                <a:latin typeface="Times New Roman" pitchFamily="18" charset="0"/>
                <a:cs typeface="Times New Roman" pitchFamily="18" charset="0"/>
              </a:rPr>
              <a:t>d",b</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return</a:t>
            </a:r>
            <a:r>
              <a:rPr lang="en-US" dirty="0" smtClean="0">
                <a:latin typeface="Times New Roman" pitchFamily="18" charset="0"/>
                <a:cs typeface="Times New Roman" pitchFamily="18" charset="0"/>
              </a:rPr>
              <a:t> 0;  </a:t>
            </a:r>
          </a:p>
          <a:p>
            <a:r>
              <a:rPr lang="en-US" dirty="0" smtClean="0">
                <a:latin typeface="Times New Roman" pitchFamily="18" charset="0"/>
                <a:cs typeface="Times New Roman" pitchFamily="18" charset="0"/>
              </a:rPr>
              <a:t>  }  </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1"/>
          <p:cNvPicPr>
            <a:picLocks noChangeAspect="1" noChangeArrowheads="1"/>
          </p:cNvPicPr>
          <p:nvPr/>
        </p:nvPicPr>
        <p:blipFill>
          <a:blip r:embed="rId2"/>
          <a:srcRect l="25500" t="40000" r="50000" b="30667"/>
          <a:stretch>
            <a:fillRect/>
          </a:stretch>
        </p:blipFill>
        <p:spPr bwMode="auto">
          <a:xfrm>
            <a:off x="-1" y="152400"/>
            <a:ext cx="4606503" cy="4267200"/>
          </a:xfrm>
          <a:prstGeom prst="rect">
            <a:avLst/>
          </a:prstGeom>
          <a:noFill/>
          <a:ln w="9525">
            <a:noFill/>
            <a:miter lim="800000"/>
            <a:headEnd/>
            <a:tailEnd/>
          </a:ln>
          <a:effectLst/>
        </p:spPr>
      </p:pic>
      <p:sp>
        <p:nvSpPr>
          <p:cNvPr id="3" name="Content Placeholder 2"/>
          <p:cNvSpPr>
            <a:spLocks noGrp="1"/>
          </p:cNvSpPr>
          <p:nvPr>
            <p:ph idx="1"/>
          </p:nvPr>
        </p:nvSpPr>
        <p:spPr>
          <a:xfrm>
            <a:off x="4114800" y="152400"/>
            <a:ext cx="4800600" cy="6553200"/>
          </a:xfrm>
        </p:spPr>
        <p:txBody>
          <a:bodyPr numCol="1">
            <a:noAutofit/>
          </a:bodyPr>
          <a:lstStyle/>
          <a:p>
            <a:pPr>
              <a:buNone/>
            </a:pPr>
            <a:r>
              <a:rPr lang="en-US" sz="1600" dirty="0" smtClean="0">
                <a:latin typeface="Times New Roman" pitchFamily="18" charset="0"/>
                <a:cs typeface="Times New Roman" pitchFamily="18" charset="0"/>
              </a:rPr>
              <a:t>Example: </a:t>
            </a:r>
          </a:p>
          <a:p>
            <a:pPr>
              <a:buNone/>
            </a:pPr>
            <a:r>
              <a:rPr lang="en-US" sz="1600" dirty="0" smtClean="0">
                <a:latin typeface="Times New Roman" pitchFamily="18" charset="0"/>
                <a:cs typeface="Times New Roman" pitchFamily="18" charset="0"/>
              </a:rPr>
              <a:t>#include &lt;</a:t>
            </a:r>
            <a:r>
              <a:rPr lang="en-US" sz="1600" dirty="0" err="1" smtClean="0">
                <a:latin typeface="Times New Roman" pitchFamily="18" charset="0"/>
                <a:cs typeface="Times New Roman" pitchFamily="18" charset="0"/>
              </a:rPr>
              <a:t>stdio.h</a:t>
            </a:r>
            <a:r>
              <a:rPr lang="en-US" sz="1600" dirty="0" smtClean="0">
                <a:latin typeface="Times New Roman" pitchFamily="18" charset="0"/>
                <a:cs typeface="Times New Roman" pitchFamily="18" charset="0"/>
              </a:rPr>
              <a:t>&gt;</a:t>
            </a:r>
          </a:p>
          <a:p>
            <a:pPr>
              <a:buNone/>
            </a:pPr>
            <a:r>
              <a:rPr lang="en-US" sz="1600" dirty="0" err="1" smtClean="0">
                <a:latin typeface="Times New Roman" pitchFamily="18" charset="0"/>
                <a:cs typeface="Times New Roman" pitchFamily="18" charset="0"/>
              </a:rPr>
              <a:t>int</a:t>
            </a:r>
            <a:r>
              <a:rPr lang="en-US" sz="1600" dirty="0" smtClean="0">
                <a:latin typeface="Times New Roman" pitchFamily="18" charset="0"/>
                <a:cs typeface="Times New Roman" pitchFamily="18" charset="0"/>
              </a:rPr>
              <a:t> main()</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int</a:t>
            </a:r>
            <a:r>
              <a:rPr lang="en-US" sz="1600" dirty="0" smtClean="0">
                <a:latin typeface="Times New Roman" pitchFamily="18" charset="0"/>
                <a:cs typeface="Times New Roman" pitchFamily="18" charset="0"/>
              </a:rPr>
              <a:t> var1, var2;</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printf</a:t>
            </a:r>
            <a:r>
              <a:rPr lang="en-US" sz="1600" dirty="0" smtClean="0">
                <a:latin typeface="Times New Roman" pitchFamily="18" charset="0"/>
                <a:cs typeface="Times New Roman" pitchFamily="18" charset="0"/>
              </a:rPr>
              <a:t>("Input the value of var1:");</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scanf</a:t>
            </a:r>
            <a:r>
              <a:rPr lang="en-US" sz="1600" dirty="0" smtClean="0">
                <a:latin typeface="Times New Roman" pitchFamily="18" charset="0"/>
                <a:cs typeface="Times New Roman" pitchFamily="18" charset="0"/>
              </a:rPr>
              <a:t>("%d", &amp;var1);</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printf</a:t>
            </a:r>
            <a:r>
              <a:rPr lang="en-US" sz="1600" dirty="0" smtClean="0">
                <a:latin typeface="Times New Roman" pitchFamily="18" charset="0"/>
                <a:cs typeface="Times New Roman" pitchFamily="18" charset="0"/>
              </a:rPr>
              <a:t>("Input the value of var2:");</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scanf</a:t>
            </a:r>
            <a:r>
              <a:rPr lang="en-US" sz="1600" dirty="0" smtClean="0">
                <a:latin typeface="Times New Roman" pitchFamily="18" charset="0"/>
                <a:cs typeface="Times New Roman" pitchFamily="18" charset="0"/>
              </a:rPr>
              <a:t>("%d",&amp;var2);</a:t>
            </a:r>
          </a:p>
          <a:p>
            <a:pPr>
              <a:buNone/>
            </a:pPr>
            <a:r>
              <a:rPr lang="en-US" sz="1600" dirty="0" smtClean="0">
                <a:latin typeface="Times New Roman" pitchFamily="18" charset="0"/>
                <a:cs typeface="Times New Roman" pitchFamily="18" charset="0"/>
              </a:rPr>
              <a:t>   if (var1 != var2)</a:t>
            </a:r>
          </a:p>
          <a:p>
            <a:pPr>
              <a:buNone/>
            </a:pPr>
            <a:r>
              <a:rPr lang="en-US" sz="1600" dirty="0" smtClean="0">
                <a:latin typeface="Times New Roman" pitchFamily="18" charset="0"/>
                <a:cs typeface="Times New Roman" pitchFamily="18" charset="0"/>
              </a:rPr>
              <a:t>   {	</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printf</a:t>
            </a:r>
            <a:r>
              <a:rPr lang="en-US" sz="1600" dirty="0" smtClean="0">
                <a:latin typeface="Times New Roman" pitchFamily="18" charset="0"/>
                <a:cs typeface="Times New Roman" pitchFamily="18" charset="0"/>
              </a:rPr>
              <a:t>("var1 is not equal to var2\n");</a:t>
            </a:r>
          </a:p>
          <a:p>
            <a:pPr>
              <a:buNone/>
            </a:pPr>
            <a:r>
              <a:rPr lang="en-US" sz="1600" dirty="0" smtClean="0">
                <a:latin typeface="Times New Roman" pitchFamily="18" charset="0"/>
                <a:cs typeface="Times New Roman" pitchFamily="18" charset="0"/>
              </a:rPr>
              <a:t>		if (var1 &gt; var2){</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printf</a:t>
            </a:r>
            <a:r>
              <a:rPr lang="en-US" sz="1600" dirty="0" smtClean="0">
                <a:latin typeface="Times New Roman" pitchFamily="18" charset="0"/>
                <a:cs typeface="Times New Roman" pitchFamily="18" charset="0"/>
              </a:rPr>
              <a:t>("var1 is greater than var2\n");</a:t>
            </a:r>
          </a:p>
          <a:p>
            <a:pPr>
              <a:buNone/>
            </a:pP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		else</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printf</a:t>
            </a:r>
            <a:r>
              <a:rPr lang="en-US" sz="1600" dirty="0" smtClean="0">
                <a:latin typeface="Times New Roman" pitchFamily="18" charset="0"/>
                <a:cs typeface="Times New Roman" pitchFamily="18" charset="0"/>
              </a:rPr>
              <a:t>("var2 is greater than var1\n");</a:t>
            </a:r>
          </a:p>
          <a:p>
            <a:pPr>
              <a:buNone/>
            </a:pPr>
            <a:r>
              <a:rPr lang="en-US" sz="1600" dirty="0" smtClean="0">
                <a:latin typeface="Times New Roman" pitchFamily="18" charset="0"/>
                <a:cs typeface="Times New Roman" pitchFamily="18" charset="0"/>
              </a:rPr>
              <a:t>		}  </a:t>
            </a:r>
          </a:p>
          <a:p>
            <a:pPr>
              <a:buNone/>
            </a:pP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   else</a:t>
            </a:r>
          </a:p>
          <a:p>
            <a:pPr>
              <a:buNone/>
            </a:pP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printf</a:t>
            </a:r>
            <a:r>
              <a:rPr lang="en-US" sz="1600" dirty="0" smtClean="0">
                <a:latin typeface="Times New Roman" pitchFamily="18" charset="0"/>
                <a:cs typeface="Times New Roman" pitchFamily="18" charset="0"/>
              </a:rPr>
              <a:t>("var1 is equal to var2\n");</a:t>
            </a:r>
          </a:p>
          <a:p>
            <a:pPr>
              <a:buNone/>
            </a:pP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   return 0;  }</a:t>
            </a:r>
          </a:p>
          <a:p>
            <a:pPr>
              <a:buNone/>
            </a:pPr>
            <a:r>
              <a:rPr lang="en-US" sz="1600" dirty="0" smtClean="0">
                <a:latin typeface="Times New Roman" pitchFamily="18" charset="0"/>
                <a:cs typeface="Times New Roman" pitchFamily="18" charset="0"/>
              </a:rPr>
              <a:t> </a:t>
            </a:r>
          </a:p>
          <a:p>
            <a:pPr>
              <a:buNone/>
            </a:pPr>
            <a:endParaRPr lang="en-US"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a:p>
            <a:pPr>
              <a:buNone/>
            </a:pPr>
            <a:endParaRPr lang="en-US" sz="16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8686800" cy="6172200"/>
          </a:xfrm>
        </p:spPr>
        <p:txBody>
          <a:bodyPr>
            <a:noAutofit/>
          </a:bodyPr>
          <a:lstStyle/>
          <a:p>
            <a:pPr>
              <a:buNone/>
            </a:pPr>
            <a:r>
              <a:rPr lang="en-US" sz="1600" dirty="0" smtClean="0"/>
              <a:t>if(</a:t>
            </a:r>
            <a:r>
              <a:rPr lang="en-US" sz="1600" dirty="0" err="1" smtClean="0"/>
              <a:t>cond</a:t>
            </a:r>
            <a:r>
              <a:rPr lang="en-US" sz="1600" dirty="0" smtClean="0"/>
              <a:t>)</a:t>
            </a:r>
          </a:p>
          <a:p>
            <a:pPr>
              <a:buNone/>
            </a:pPr>
            <a:r>
              <a:rPr lang="en-US" sz="1600" dirty="0" smtClean="0">
                <a:solidFill>
                  <a:srgbClr val="FF0066"/>
                </a:solidFill>
              </a:rPr>
              <a:t>{</a:t>
            </a:r>
          </a:p>
          <a:p>
            <a:pPr>
              <a:buNone/>
            </a:pPr>
            <a:r>
              <a:rPr lang="en-US" sz="1600" dirty="0" smtClean="0">
                <a:solidFill>
                  <a:srgbClr val="FF0066"/>
                </a:solidFill>
              </a:rPr>
              <a:t>	if(</a:t>
            </a:r>
            <a:r>
              <a:rPr lang="en-US" sz="1600" dirty="0" err="1" smtClean="0">
                <a:solidFill>
                  <a:srgbClr val="FF0066"/>
                </a:solidFill>
              </a:rPr>
              <a:t>cond</a:t>
            </a:r>
            <a:r>
              <a:rPr lang="en-US" sz="1600" dirty="0" smtClean="0">
                <a:solidFill>
                  <a:srgbClr val="FF0066"/>
                </a:solidFill>
              </a:rPr>
              <a:t>)</a:t>
            </a:r>
          </a:p>
          <a:p>
            <a:pPr>
              <a:buNone/>
            </a:pPr>
            <a:r>
              <a:rPr lang="en-US" sz="1600" dirty="0" smtClean="0">
                <a:solidFill>
                  <a:srgbClr val="FF0066"/>
                </a:solidFill>
              </a:rPr>
              <a:t>	{</a:t>
            </a:r>
          </a:p>
          <a:p>
            <a:pPr>
              <a:buNone/>
            </a:pPr>
            <a:r>
              <a:rPr lang="en-US" sz="1600" dirty="0" smtClean="0">
                <a:solidFill>
                  <a:srgbClr val="FF0066"/>
                </a:solidFill>
              </a:rPr>
              <a:t>	</a:t>
            </a:r>
            <a:r>
              <a:rPr lang="en-US" sz="1600" dirty="0" smtClean="0">
                <a:solidFill>
                  <a:srgbClr val="00B050"/>
                </a:solidFill>
              </a:rPr>
              <a:t>if(</a:t>
            </a:r>
            <a:r>
              <a:rPr lang="en-US" sz="1600" dirty="0" err="1" smtClean="0">
                <a:solidFill>
                  <a:srgbClr val="00B050"/>
                </a:solidFill>
              </a:rPr>
              <a:t>cond</a:t>
            </a:r>
            <a:r>
              <a:rPr lang="en-US" sz="1600" dirty="0" smtClean="0">
                <a:solidFill>
                  <a:srgbClr val="00B050"/>
                </a:solidFill>
              </a:rPr>
              <a:t>)</a:t>
            </a:r>
          </a:p>
          <a:p>
            <a:pPr>
              <a:buNone/>
            </a:pPr>
            <a:r>
              <a:rPr lang="en-US" sz="1600" dirty="0" smtClean="0">
                <a:solidFill>
                  <a:srgbClr val="00B050"/>
                </a:solidFill>
              </a:rPr>
              <a:t>	{</a:t>
            </a:r>
          </a:p>
          <a:p>
            <a:pPr>
              <a:buNone/>
            </a:pPr>
            <a:r>
              <a:rPr lang="en-US" sz="1600" dirty="0" smtClean="0">
                <a:solidFill>
                  <a:srgbClr val="00B050"/>
                </a:solidFill>
              </a:rPr>
              <a:t>	True part of inner if;</a:t>
            </a:r>
          </a:p>
          <a:p>
            <a:pPr>
              <a:buNone/>
            </a:pPr>
            <a:r>
              <a:rPr lang="en-US" sz="1600" dirty="0" smtClean="0">
                <a:solidFill>
                  <a:srgbClr val="00B050"/>
                </a:solidFill>
              </a:rPr>
              <a:t>	}</a:t>
            </a:r>
          </a:p>
          <a:p>
            <a:pPr>
              <a:buNone/>
            </a:pPr>
            <a:r>
              <a:rPr lang="en-US" sz="1600" dirty="0" smtClean="0">
                <a:solidFill>
                  <a:srgbClr val="00B050"/>
                </a:solidFill>
              </a:rPr>
              <a:t>	else</a:t>
            </a:r>
          </a:p>
          <a:p>
            <a:pPr>
              <a:buNone/>
            </a:pPr>
            <a:r>
              <a:rPr lang="en-US" sz="1600" dirty="0" smtClean="0">
                <a:solidFill>
                  <a:srgbClr val="00B050"/>
                </a:solidFill>
              </a:rPr>
              <a:t>	{</a:t>
            </a:r>
          </a:p>
          <a:p>
            <a:pPr>
              <a:buNone/>
            </a:pPr>
            <a:r>
              <a:rPr lang="en-US" sz="1600" dirty="0" smtClean="0">
                <a:solidFill>
                  <a:srgbClr val="00B050"/>
                </a:solidFill>
              </a:rPr>
              <a:t>	False part of inner if;</a:t>
            </a:r>
          </a:p>
          <a:p>
            <a:pPr>
              <a:buNone/>
            </a:pPr>
            <a:r>
              <a:rPr lang="en-US" sz="1600" dirty="0" smtClean="0">
                <a:solidFill>
                  <a:srgbClr val="00B050"/>
                </a:solidFill>
              </a:rPr>
              <a:t>	}</a:t>
            </a:r>
          </a:p>
          <a:p>
            <a:pPr>
              <a:buNone/>
            </a:pPr>
            <a:endParaRPr lang="en-US" sz="1600" dirty="0" smtClean="0">
              <a:solidFill>
                <a:srgbClr val="FF0066"/>
              </a:solidFill>
            </a:endParaRPr>
          </a:p>
          <a:p>
            <a:pPr>
              <a:buNone/>
            </a:pPr>
            <a:r>
              <a:rPr lang="en-US" sz="1600" dirty="0" smtClean="0">
                <a:solidFill>
                  <a:srgbClr val="FF0066"/>
                </a:solidFill>
              </a:rPr>
              <a:t>	}</a:t>
            </a:r>
          </a:p>
          <a:p>
            <a:pPr>
              <a:buNone/>
            </a:pPr>
            <a:r>
              <a:rPr lang="en-US" sz="1600" dirty="0" smtClean="0">
                <a:solidFill>
                  <a:srgbClr val="FF0066"/>
                </a:solidFill>
              </a:rPr>
              <a:t>	else</a:t>
            </a:r>
          </a:p>
          <a:p>
            <a:pPr>
              <a:buNone/>
            </a:pPr>
            <a:r>
              <a:rPr lang="en-US" sz="1600" dirty="0" smtClean="0">
                <a:solidFill>
                  <a:srgbClr val="FF0066"/>
                </a:solidFill>
              </a:rPr>
              <a:t>	{</a:t>
            </a:r>
          </a:p>
          <a:p>
            <a:pPr>
              <a:buNone/>
            </a:pPr>
            <a:r>
              <a:rPr lang="en-US" sz="1600" dirty="0" smtClean="0">
                <a:solidFill>
                  <a:srgbClr val="FF0066"/>
                </a:solidFill>
              </a:rPr>
              <a:t>	False part of inner if;</a:t>
            </a:r>
          </a:p>
          <a:p>
            <a:pPr>
              <a:buNone/>
            </a:pPr>
            <a:r>
              <a:rPr lang="en-US" sz="1600" dirty="0" smtClean="0">
                <a:solidFill>
                  <a:srgbClr val="FF0066"/>
                </a:solidFill>
              </a:rPr>
              <a:t>	}</a:t>
            </a:r>
          </a:p>
          <a:p>
            <a:pPr>
              <a:buNone/>
            </a:pPr>
            <a:r>
              <a:rPr lang="en-US" sz="1600" dirty="0" smtClean="0">
                <a:solidFill>
                  <a:srgbClr val="FF0066"/>
                </a:solidFill>
              </a:rPr>
              <a:t>}</a:t>
            </a:r>
          </a:p>
          <a:p>
            <a:pPr>
              <a:buNone/>
            </a:pPr>
            <a:r>
              <a:rPr lang="en-US" sz="1600" dirty="0" smtClean="0"/>
              <a:t>else</a:t>
            </a:r>
          </a:p>
          <a:p>
            <a:pPr>
              <a:buNone/>
            </a:pPr>
            <a:r>
              <a:rPr lang="en-US" sz="1600" dirty="0" smtClean="0"/>
              <a:t>{</a:t>
            </a:r>
          </a:p>
          <a:p>
            <a:pPr>
              <a:buNone/>
            </a:pPr>
            <a:r>
              <a:rPr lang="en-US" sz="1600" dirty="0" smtClean="0"/>
              <a:t>False part of the condition;</a:t>
            </a:r>
          </a:p>
          <a:p>
            <a:pPr>
              <a:buNone/>
            </a:pPr>
            <a:r>
              <a:rPr lang="en-US" sz="1600" dirty="0" smtClean="0"/>
              <a:t>}</a:t>
            </a:r>
            <a:endParaRPr lang="en-US" sz="16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686800" cy="6400800"/>
          </a:xfrm>
        </p:spPr>
        <p:txBody>
          <a:bodyPr numCol="2">
            <a:normAutofit fontScale="70000" lnSpcReduction="20000"/>
          </a:bodyPr>
          <a:lstStyle/>
          <a:p>
            <a:pPr>
              <a:buNone/>
            </a:pPr>
            <a:r>
              <a:rPr lang="en-US" b="1" u="sng" dirty="0" smtClean="0">
                <a:latin typeface="Times New Roman" pitchFamily="18" charset="0"/>
                <a:cs typeface="Times New Roman" pitchFamily="18" charset="0"/>
              </a:rPr>
              <a:t>If…else ladder:</a:t>
            </a:r>
          </a:p>
          <a:p>
            <a:pPr>
              <a:buNone/>
            </a:pPr>
            <a:r>
              <a:rPr lang="en-US" b="1" dirty="0" smtClean="0">
                <a:latin typeface="Times New Roman" pitchFamily="18" charset="0"/>
                <a:cs typeface="Times New Roman" pitchFamily="18" charset="0"/>
              </a:rPr>
              <a:t>if (test expression1) </a:t>
            </a:r>
          </a:p>
          <a:p>
            <a:pPr>
              <a:buNone/>
            </a:pPr>
            <a:r>
              <a:rPr lang="en-US" b="1" dirty="0" smtClean="0">
                <a:latin typeface="Times New Roman" pitchFamily="18" charset="0"/>
                <a:cs typeface="Times New Roman" pitchFamily="18" charset="0"/>
              </a:rPr>
              <a:t>{ // statement(s) } </a:t>
            </a:r>
          </a:p>
          <a:p>
            <a:pPr>
              <a:buNone/>
            </a:pPr>
            <a:r>
              <a:rPr lang="en-US" b="1" dirty="0" smtClean="0">
                <a:latin typeface="Times New Roman" pitchFamily="18" charset="0"/>
                <a:cs typeface="Times New Roman" pitchFamily="18" charset="0"/>
              </a:rPr>
              <a:t>else if(test expression2)</a:t>
            </a:r>
          </a:p>
          <a:p>
            <a:pPr>
              <a:buNone/>
            </a:pPr>
            <a:r>
              <a:rPr lang="en-US" b="1" dirty="0" smtClean="0">
                <a:latin typeface="Times New Roman" pitchFamily="18" charset="0"/>
                <a:cs typeface="Times New Roman" pitchFamily="18" charset="0"/>
              </a:rPr>
              <a:t> { // statement(s) } </a:t>
            </a:r>
          </a:p>
          <a:p>
            <a:pPr>
              <a:buNone/>
            </a:pPr>
            <a:r>
              <a:rPr lang="en-US" b="1" dirty="0" smtClean="0">
                <a:latin typeface="Times New Roman" pitchFamily="18" charset="0"/>
                <a:cs typeface="Times New Roman" pitchFamily="18" charset="0"/>
              </a:rPr>
              <a:t>else if (test expression3)</a:t>
            </a:r>
          </a:p>
          <a:p>
            <a:pPr>
              <a:buNone/>
            </a:pPr>
            <a:r>
              <a:rPr lang="en-US" b="1" dirty="0" smtClean="0">
                <a:latin typeface="Times New Roman" pitchFamily="18" charset="0"/>
                <a:cs typeface="Times New Roman" pitchFamily="18" charset="0"/>
              </a:rPr>
              <a:t> { // statement(s) }</a:t>
            </a:r>
          </a:p>
          <a:p>
            <a:pPr>
              <a:buNone/>
            </a:pPr>
            <a:r>
              <a:rPr lang="en-US" b="1" dirty="0" smtClean="0">
                <a:latin typeface="Times New Roman" pitchFamily="18" charset="0"/>
                <a:cs typeface="Times New Roman" pitchFamily="18" charset="0"/>
              </a:rPr>
              <a:t> . . </a:t>
            </a:r>
          </a:p>
          <a:p>
            <a:pPr>
              <a:buNone/>
            </a:pPr>
            <a:r>
              <a:rPr lang="en-US" b="1" dirty="0" smtClean="0">
                <a:latin typeface="Times New Roman" pitchFamily="18" charset="0"/>
                <a:cs typeface="Times New Roman" pitchFamily="18" charset="0"/>
              </a:rPr>
              <a:t>else { // statement(s) }</a:t>
            </a:r>
          </a:p>
          <a:p>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Example:</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a:t>
            </a:r>
          </a:p>
          <a:p>
            <a:pPr>
              <a:buNone/>
            </a:pPr>
            <a:r>
              <a:rPr lang="en-US" dirty="0" smtClean="0">
                <a:latin typeface="Times New Roman" pitchFamily="18" charset="0"/>
                <a:cs typeface="Times New Roman" pitchFamily="18" charset="0"/>
              </a:rPr>
              <a:t>{   </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var1, var2;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("Input the value of var1:");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scanf</a:t>
            </a:r>
            <a:r>
              <a:rPr lang="en-US" dirty="0" smtClean="0">
                <a:latin typeface="Times New Roman" pitchFamily="18" charset="0"/>
                <a:cs typeface="Times New Roman" pitchFamily="18" charset="0"/>
              </a:rPr>
              <a:t>("%d", &amp;var1);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("Input the value of var2:");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scanf</a:t>
            </a:r>
            <a:r>
              <a:rPr lang="en-US" dirty="0" smtClean="0">
                <a:latin typeface="Times New Roman" pitchFamily="18" charset="0"/>
                <a:cs typeface="Times New Roman" pitchFamily="18" charset="0"/>
              </a:rPr>
              <a:t>("%d",&amp;var2); </a:t>
            </a:r>
          </a:p>
          <a:p>
            <a:pPr>
              <a:buNone/>
            </a:pPr>
            <a:r>
              <a:rPr lang="en-US" dirty="0" smtClean="0">
                <a:latin typeface="Times New Roman" pitchFamily="18" charset="0"/>
                <a:cs typeface="Times New Roman" pitchFamily="18" charset="0"/>
              </a:rPr>
              <a:t>  if (var1 !=var2)   {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("var1 is not equal to var2\n");</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  </a:t>
            </a:r>
          </a:p>
          <a:p>
            <a:pPr>
              <a:buNone/>
            </a:pPr>
            <a:r>
              <a:rPr lang="en-US" dirty="0" smtClean="0">
                <a:latin typeface="Times New Roman" pitchFamily="18" charset="0"/>
                <a:cs typeface="Times New Roman" pitchFamily="18" charset="0"/>
              </a:rPr>
              <a:t> else if (var1 &gt; var2)   {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("var1 is greater than var2\n");   }   </a:t>
            </a:r>
          </a:p>
          <a:p>
            <a:pPr>
              <a:buNone/>
            </a:pPr>
            <a:r>
              <a:rPr lang="en-US" dirty="0" smtClean="0">
                <a:latin typeface="Times New Roman" pitchFamily="18" charset="0"/>
                <a:cs typeface="Times New Roman" pitchFamily="18" charset="0"/>
              </a:rPr>
              <a:t>else if (var2 &gt; var1)   {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("var2 is greater than var1\n");   </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else  </a:t>
            </a:r>
          </a:p>
          <a:p>
            <a:pPr>
              <a:buNone/>
            </a:pP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("var1 is equal to var2\n"); </a:t>
            </a:r>
          </a:p>
          <a:p>
            <a:pPr>
              <a:buNone/>
            </a:pPr>
            <a:r>
              <a:rPr lang="en-US" dirty="0" smtClean="0">
                <a:latin typeface="Times New Roman" pitchFamily="18" charset="0"/>
                <a:cs typeface="Times New Roman" pitchFamily="18" charset="0"/>
              </a:rPr>
              <a:t>  }  </a:t>
            </a:r>
          </a:p>
          <a:p>
            <a:pPr>
              <a:buNone/>
            </a:pPr>
            <a:r>
              <a:rPr lang="en-US" dirty="0" smtClean="0">
                <a:latin typeface="Times New Roman" pitchFamily="18" charset="0"/>
                <a:cs typeface="Times New Roman" pitchFamily="18" charset="0"/>
              </a:rPr>
              <a:t> return 0;</a:t>
            </a:r>
          </a:p>
          <a:p>
            <a:pPr>
              <a:buNone/>
            </a:pP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Switch statement</a:t>
            </a:r>
            <a:endParaRPr lang="en-US" dirty="0"/>
          </a:p>
        </p:txBody>
      </p:sp>
      <p:sp>
        <p:nvSpPr>
          <p:cNvPr id="3" name="Content Placeholder 2"/>
          <p:cNvSpPr>
            <a:spLocks noGrp="1"/>
          </p:cNvSpPr>
          <p:nvPr>
            <p:ph idx="1"/>
          </p:nvPr>
        </p:nvSpPr>
        <p:spPr>
          <a:xfrm>
            <a:off x="228600" y="990600"/>
            <a:ext cx="8686800" cy="5638800"/>
          </a:xfrm>
        </p:spPr>
        <p:txBody>
          <a:bodyPr numCol="2">
            <a:normAutofit fontScale="70000" lnSpcReduction="20000"/>
          </a:bodyPr>
          <a:lstStyle/>
          <a:p>
            <a:pPr>
              <a:buNone/>
            </a:pPr>
            <a:r>
              <a:rPr lang="en-US" b="1" dirty="0" smtClean="0">
                <a:latin typeface="Times New Roman" pitchFamily="18" charset="0"/>
                <a:cs typeface="Times New Roman" pitchFamily="18" charset="0"/>
              </a:rPr>
              <a:t>switch( expression ) { </a:t>
            </a:r>
          </a:p>
          <a:p>
            <a:pPr>
              <a:buNone/>
            </a:pPr>
            <a:r>
              <a:rPr lang="en-US" b="1" dirty="0" smtClean="0">
                <a:latin typeface="Times New Roman" pitchFamily="18" charset="0"/>
                <a:cs typeface="Times New Roman" pitchFamily="18" charset="0"/>
              </a:rPr>
              <a:t>case constant-expression1: statements1;</a:t>
            </a:r>
          </a:p>
          <a:p>
            <a:pPr>
              <a:buNone/>
            </a:pPr>
            <a:r>
              <a:rPr lang="en-US" b="1" dirty="0" smtClean="0">
                <a:latin typeface="Times New Roman" pitchFamily="18" charset="0"/>
                <a:cs typeface="Times New Roman" pitchFamily="18" charset="0"/>
              </a:rPr>
              <a:t> [case constant-expression2: statements2;]</a:t>
            </a:r>
          </a:p>
          <a:p>
            <a:pPr>
              <a:buNone/>
            </a:pPr>
            <a:r>
              <a:rPr lang="en-US" b="1" dirty="0" smtClean="0">
                <a:latin typeface="Times New Roman" pitchFamily="18" charset="0"/>
                <a:cs typeface="Times New Roman" pitchFamily="18" charset="0"/>
              </a:rPr>
              <a:t> [case constant-expression3: statements3;]</a:t>
            </a:r>
          </a:p>
          <a:p>
            <a:pPr>
              <a:buNone/>
            </a:pPr>
            <a:r>
              <a:rPr lang="en-US" b="1" dirty="0" smtClean="0">
                <a:latin typeface="Times New Roman" pitchFamily="18" charset="0"/>
                <a:cs typeface="Times New Roman" pitchFamily="18" charset="0"/>
              </a:rPr>
              <a:t> [default : statements4;]</a:t>
            </a:r>
          </a:p>
          <a:p>
            <a:pPr>
              <a:buNone/>
            </a:pPr>
            <a:r>
              <a:rPr lang="en-US" b="1" dirty="0" smtClean="0">
                <a:latin typeface="Times New Roman" pitchFamily="18" charset="0"/>
                <a:cs typeface="Times New Roman" pitchFamily="18" charset="0"/>
              </a:rPr>
              <a:t> }</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Example:</a:t>
            </a: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a:t>
            </a:r>
          </a:p>
          <a:p>
            <a:pPr>
              <a:buNone/>
            </a:pPr>
            <a:r>
              <a:rPr lang="en-US" dirty="0" smtClean="0">
                <a:latin typeface="Times New Roman" pitchFamily="18" charset="0"/>
                <a:cs typeface="Times New Roman" pitchFamily="18" charset="0"/>
              </a:rPr>
              <a:t> main()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Grade = ‘H'; </a:t>
            </a:r>
          </a:p>
          <a:p>
            <a:pPr>
              <a:buNone/>
            </a:pPr>
            <a:r>
              <a:rPr lang="en-US" dirty="0" smtClean="0">
                <a:latin typeface="Times New Roman" pitchFamily="18" charset="0"/>
                <a:cs typeface="Times New Roman" pitchFamily="18" charset="0"/>
              </a:rPr>
              <a:t>switch( Grade ) { </a:t>
            </a:r>
          </a:p>
          <a:p>
            <a:pPr>
              <a:buNone/>
            </a:pPr>
            <a:r>
              <a:rPr lang="en-US" dirty="0" smtClean="0">
                <a:latin typeface="Times New Roman" pitchFamily="18" charset="0"/>
                <a:cs typeface="Times New Roman" pitchFamily="18" charset="0"/>
              </a:rPr>
              <a:t>case 'A'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"Excellent\n" ); </a:t>
            </a:r>
          </a:p>
          <a:p>
            <a:pPr>
              <a:buNone/>
            </a:pPr>
            <a:r>
              <a:rPr lang="en-US" dirty="0" smtClean="0">
                <a:latin typeface="Times New Roman" pitchFamily="18" charset="0"/>
                <a:cs typeface="Times New Roman" pitchFamily="18" charset="0"/>
              </a:rPr>
              <a:t>break; </a:t>
            </a:r>
          </a:p>
          <a:p>
            <a:pPr>
              <a:buNone/>
            </a:pPr>
            <a:r>
              <a:rPr lang="en-US" dirty="0" smtClean="0">
                <a:latin typeface="Times New Roman" pitchFamily="18" charset="0"/>
                <a:cs typeface="Times New Roman" pitchFamily="18" charset="0"/>
              </a:rPr>
              <a:t>case 'B'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"Good\n" ); </a:t>
            </a:r>
          </a:p>
          <a:p>
            <a:pPr>
              <a:buNone/>
            </a:pPr>
            <a:r>
              <a:rPr lang="en-US" dirty="0" smtClean="0">
                <a:latin typeface="Times New Roman" pitchFamily="18" charset="0"/>
                <a:cs typeface="Times New Roman" pitchFamily="18" charset="0"/>
              </a:rPr>
              <a:t>break; </a:t>
            </a:r>
          </a:p>
          <a:p>
            <a:pPr>
              <a:buNone/>
            </a:pPr>
            <a:r>
              <a:rPr lang="en-US" dirty="0" smtClean="0">
                <a:latin typeface="Times New Roman" pitchFamily="18" charset="0"/>
                <a:cs typeface="Times New Roman" pitchFamily="18" charset="0"/>
              </a:rPr>
              <a:t>case 'C'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"OK\n" );</a:t>
            </a:r>
          </a:p>
          <a:p>
            <a:pPr>
              <a:buNone/>
            </a:pPr>
            <a:r>
              <a:rPr lang="en-US" dirty="0" smtClean="0">
                <a:latin typeface="Times New Roman" pitchFamily="18" charset="0"/>
                <a:cs typeface="Times New Roman" pitchFamily="18" charset="0"/>
              </a:rPr>
              <a:t> break; </a:t>
            </a:r>
          </a:p>
          <a:p>
            <a:pPr>
              <a:buNone/>
            </a:pPr>
            <a:r>
              <a:rPr lang="en-US" dirty="0" smtClean="0">
                <a:latin typeface="Times New Roman" pitchFamily="18" charset="0"/>
                <a:cs typeface="Times New Roman" pitchFamily="18" charset="0"/>
              </a:rPr>
              <a:t>case 'D'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Mmmmm</a:t>
            </a:r>
            <a:r>
              <a:rPr lang="en-US" dirty="0" smtClean="0">
                <a:latin typeface="Times New Roman" pitchFamily="18" charset="0"/>
                <a:cs typeface="Times New Roman" pitchFamily="18" charset="0"/>
              </a:rPr>
              <a:t>....\n" );</a:t>
            </a:r>
          </a:p>
          <a:p>
            <a:pPr>
              <a:buNone/>
            </a:pPr>
            <a:r>
              <a:rPr lang="en-US" dirty="0" smtClean="0">
                <a:latin typeface="Times New Roman" pitchFamily="18" charset="0"/>
                <a:cs typeface="Times New Roman" pitchFamily="18" charset="0"/>
              </a:rPr>
              <a:t> break; </a:t>
            </a:r>
          </a:p>
          <a:p>
            <a:pPr>
              <a:buNone/>
            </a:pPr>
            <a:r>
              <a:rPr lang="en-US" dirty="0" smtClean="0">
                <a:latin typeface="Times New Roman" pitchFamily="18" charset="0"/>
                <a:cs typeface="Times New Roman" pitchFamily="18" charset="0"/>
              </a:rPr>
              <a:t>case 'F'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"You must do better than this\n" );</a:t>
            </a:r>
          </a:p>
          <a:p>
            <a:pPr>
              <a:buNone/>
            </a:pPr>
            <a:r>
              <a:rPr lang="en-US" dirty="0" smtClean="0">
                <a:latin typeface="Times New Roman" pitchFamily="18" charset="0"/>
                <a:cs typeface="Times New Roman" pitchFamily="18" charset="0"/>
              </a:rPr>
              <a:t> break; </a:t>
            </a:r>
          </a:p>
          <a:p>
            <a:pPr>
              <a:buNone/>
            </a:pPr>
            <a:r>
              <a:rPr lang="en-US" dirty="0" smtClean="0">
                <a:latin typeface="Times New Roman" pitchFamily="18" charset="0"/>
                <a:cs typeface="Times New Roman" pitchFamily="18" charset="0"/>
              </a:rPr>
              <a:t>default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"What is your grade anyway?\n" ); </a:t>
            </a:r>
          </a:p>
          <a:p>
            <a:pPr>
              <a:buNone/>
            </a:pPr>
            <a:r>
              <a:rPr lang="en-US" dirty="0" smtClean="0">
                <a:latin typeface="Times New Roman" pitchFamily="18" charset="0"/>
                <a:cs typeface="Times New Roman" pitchFamily="18" charset="0"/>
              </a:rPr>
              <a:t>break; } }</a:t>
            </a: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458200" cy="6248400"/>
          </a:xfrm>
        </p:spPr>
        <p:txBody>
          <a:bodyPr>
            <a:normAutofit fontScale="92500" lnSpcReduction="20000"/>
          </a:bodyPr>
          <a:lstStyle/>
          <a:p>
            <a:pPr>
              <a:buNone/>
            </a:pPr>
            <a:r>
              <a:rPr lang="en-US" b="1" u="sng" dirty="0" smtClean="0">
                <a:latin typeface="Times New Roman" pitchFamily="18" charset="0"/>
                <a:cs typeface="Times New Roman" pitchFamily="18" charset="0"/>
              </a:rPr>
              <a:t>Free flowing switch or without break:</a:t>
            </a: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a:buNone/>
            </a:pPr>
            <a:r>
              <a:rPr lang="en-US" dirty="0" smtClean="0">
                <a:latin typeface="Times New Roman" pitchFamily="18" charset="0"/>
                <a:cs typeface="Times New Roman" pitchFamily="18" charset="0"/>
              </a:rPr>
              <a:t>main()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Grade = ‘D';</a:t>
            </a:r>
          </a:p>
          <a:p>
            <a:pPr>
              <a:buNone/>
            </a:pPr>
            <a:r>
              <a:rPr lang="en-US" dirty="0" smtClean="0">
                <a:latin typeface="Times New Roman" pitchFamily="18" charset="0"/>
                <a:cs typeface="Times New Roman" pitchFamily="18" charset="0"/>
              </a:rPr>
              <a:t> switch( Grade )</a:t>
            </a:r>
          </a:p>
          <a:p>
            <a:pPr>
              <a:buNone/>
            </a:pPr>
            <a:r>
              <a:rPr lang="en-US" dirty="0" smtClean="0">
                <a:latin typeface="Times New Roman" pitchFamily="18" charset="0"/>
                <a:cs typeface="Times New Roman" pitchFamily="18" charset="0"/>
              </a:rPr>
              <a:t> { </a:t>
            </a:r>
          </a:p>
          <a:p>
            <a:pPr>
              <a:buNone/>
            </a:pPr>
            <a:r>
              <a:rPr lang="en-US" dirty="0" smtClean="0">
                <a:latin typeface="Times New Roman" pitchFamily="18" charset="0"/>
                <a:cs typeface="Times New Roman" pitchFamily="18" charset="0"/>
              </a:rPr>
              <a:t>case 'A'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"Excellent\n" ); </a:t>
            </a:r>
          </a:p>
          <a:p>
            <a:pPr>
              <a:buNone/>
            </a:pPr>
            <a:r>
              <a:rPr lang="en-US" dirty="0" smtClean="0">
                <a:latin typeface="Times New Roman" pitchFamily="18" charset="0"/>
                <a:cs typeface="Times New Roman" pitchFamily="18" charset="0"/>
              </a:rPr>
              <a:t>case 'B'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"Good\n" );</a:t>
            </a:r>
          </a:p>
          <a:p>
            <a:pPr>
              <a:buNone/>
            </a:pPr>
            <a:r>
              <a:rPr lang="en-US" dirty="0" smtClean="0">
                <a:latin typeface="Times New Roman" pitchFamily="18" charset="0"/>
                <a:cs typeface="Times New Roman" pitchFamily="18" charset="0"/>
              </a:rPr>
              <a:t> case 'C'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"OK\n" ); </a:t>
            </a:r>
          </a:p>
          <a:p>
            <a:pPr>
              <a:buNone/>
            </a:pPr>
            <a:r>
              <a:rPr lang="en-US" dirty="0" smtClean="0">
                <a:latin typeface="Times New Roman" pitchFamily="18" charset="0"/>
                <a:cs typeface="Times New Roman" pitchFamily="18" charset="0"/>
              </a:rPr>
              <a:t>case 'D'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Mmmmm</a:t>
            </a:r>
            <a:r>
              <a:rPr lang="en-US" dirty="0" smtClean="0">
                <a:latin typeface="Times New Roman" pitchFamily="18" charset="0"/>
                <a:cs typeface="Times New Roman" pitchFamily="18" charset="0"/>
              </a:rPr>
              <a:t>....\n" );</a:t>
            </a:r>
          </a:p>
          <a:p>
            <a:pPr>
              <a:buNone/>
            </a:pPr>
            <a:r>
              <a:rPr lang="en-US" dirty="0" smtClean="0">
                <a:latin typeface="Times New Roman" pitchFamily="18" charset="0"/>
                <a:cs typeface="Times New Roman" pitchFamily="18" charset="0"/>
              </a:rPr>
              <a:t> case 'F'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"You must do better than this\n" ); </a:t>
            </a:r>
          </a:p>
          <a:p>
            <a:pPr>
              <a:buNone/>
            </a:pPr>
            <a:r>
              <a:rPr lang="en-US" dirty="0" smtClean="0">
                <a:latin typeface="Times New Roman" pitchFamily="18" charset="0"/>
                <a:cs typeface="Times New Roman" pitchFamily="18" charset="0"/>
              </a:rPr>
              <a:t>default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"What is your grade anyway?\n" ); </a:t>
            </a:r>
          </a:p>
          <a:p>
            <a:pPr>
              <a:buNone/>
            </a:pPr>
            <a:r>
              <a:rPr lang="en-US" dirty="0" smtClean="0">
                <a:latin typeface="Times New Roman" pitchFamily="18" charset="0"/>
                <a:cs typeface="Times New Roman" pitchFamily="18" charset="0"/>
              </a:rPr>
              <a:t>} }</a:t>
            </a:r>
          </a:p>
          <a:p>
            <a:pPr>
              <a:buNone/>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6324600"/>
          </a:xfrm>
        </p:spPr>
        <p:txBody>
          <a:bodyPr>
            <a:normAutofit fontScale="55000" lnSpcReduction="20000"/>
          </a:bodyPr>
          <a:lstStyle/>
          <a:p>
            <a:pPr>
              <a:buNone/>
            </a:pPr>
            <a:r>
              <a:rPr lang="en-US" dirty="0" smtClean="0">
                <a:latin typeface="Times New Roman" pitchFamily="18" charset="0"/>
                <a:cs typeface="Times New Roman" pitchFamily="18" charset="0"/>
              </a:rPr>
              <a:t>Default case:</a:t>
            </a: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a:buNone/>
            </a:pPr>
            <a:r>
              <a:rPr lang="en-US" dirty="0" smtClean="0">
                <a:latin typeface="Times New Roman" pitchFamily="18" charset="0"/>
                <a:cs typeface="Times New Roman" pitchFamily="18" charset="0"/>
              </a:rPr>
              <a:t>main() { </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Grade = 'L'; </a:t>
            </a:r>
          </a:p>
          <a:p>
            <a:pPr>
              <a:buNone/>
            </a:pPr>
            <a:r>
              <a:rPr lang="en-US" dirty="0" smtClean="0">
                <a:latin typeface="Times New Roman" pitchFamily="18" charset="0"/>
                <a:cs typeface="Times New Roman" pitchFamily="18" charset="0"/>
              </a:rPr>
              <a:t>switch( Grade ) { </a:t>
            </a:r>
          </a:p>
          <a:p>
            <a:pPr>
              <a:buNone/>
            </a:pPr>
            <a:r>
              <a:rPr lang="en-US" dirty="0" smtClean="0">
                <a:latin typeface="Times New Roman" pitchFamily="18" charset="0"/>
                <a:cs typeface="Times New Roman" pitchFamily="18" charset="0"/>
              </a:rPr>
              <a:t>case 'A'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"Excellent\n" ); </a:t>
            </a:r>
          </a:p>
          <a:p>
            <a:pPr>
              <a:buNone/>
            </a:pPr>
            <a:r>
              <a:rPr lang="en-US" dirty="0" smtClean="0">
                <a:latin typeface="Times New Roman" pitchFamily="18" charset="0"/>
                <a:cs typeface="Times New Roman" pitchFamily="18" charset="0"/>
              </a:rPr>
              <a:t>break; </a:t>
            </a:r>
          </a:p>
          <a:p>
            <a:pPr>
              <a:buNone/>
            </a:pPr>
            <a:r>
              <a:rPr lang="en-US" dirty="0" smtClean="0">
                <a:latin typeface="Times New Roman" pitchFamily="18" charset="0"/>
                <a:cs typeface="Times New Roman" pitchFamily="18" charset="0"/>
              </a:rPr>
              <a:t>case 'B'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"Good\n" );</a:t>
            </a:r>
          </a:p>
          <a:p>
            <a:pPr>
              <a:buNone/>
            </a:pPr>
            <a:r>
              <a:rPr lang="en-US" dirty="0" smtClean="0">
                <a:latin typeface="Times New Roman" pitchFamily="18" charset="0"/>
                <a:cs typeface="Times New Roman" pitchFamily="18" charset="0"/>
              </a:rPr>
              <a:t> break; </a:t>
            </a:r>
          </a:p>
          <a:p>
            <a:pPr>
              <a:buNone/>
            </a:pPr>
            <a:r>
              <a:rPr lang="en-US" dirty="0" smtClean="0">
                <a:latin typeface="Times New Roman" pitchFamily="18" charset="0"/>
                <a:cs typeface="Times New Roman" pitchFamily="18" charset="0"/>
              </a:rPr>
              <a:t>case 'C'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"OK\n" );</a:t>
            </a:r>
          </a:p>
          <a:p>
            <a:pPr>
              <a:buNone/>
            </a:pPr>
            <a:r>
              <a:rPr lang="en-US" dirty="0" smtClean="0">
                <a:latin typeface="Times New Roman" pitchFamily="18" charset="0"/>
                <a:cs typeface="Times New Roman" pitchFamily="18" charset="0"/>
              </a:rPr>
              <a:t> break; </a:t>
            </a:r>
          </a:p>
          <a:p>
            <a:pPr>
              <a:buNone/>
            </a:pPr>
            <a:r>
              <a:rPr lang="en-US" dirty="0" smtClean="0">
                <a:latin typeface="Times New Roman" pitchFamily="18" charset="0"/>
                <a:cs typeface="Times New Roman" pitchFamily="18" charset="0"/>
              </a:rPr>
              <a:t>case 'D'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Mmmmm</a:t>
            </a:r>
            <a:r>
              <a:rPr lang="en-US" dirty="0" smtClean="0">
                <a:latin typeface="Times New Roman" pitchFamily="18" charset="0"/>
                <a:cs typeface="Times New Roman" pitchFamily="18" charset="0"/>
              </a:rPr>
              <a:t>....\n" );</a:t>
            </a:r>
          </a:p>
          <a:p>
            <a:pPr>
              <a:buNone/>
            </a:pPr>
            <a:r>
              <a:rPr lang="en-US" dirty="0" smtClean="0">
                <a:latin typeface="Times New Roman" pitchFamily="18" charset="0"/>
                <a:cs typeface="Times New Roman" pitchFamily="18" charset="0"/>
              </a:rPr>
              <a:t> break;</a:t>
            </a:r>
          </a:p>
          <a:p>
            <a:pPr>
              <a:buNone/>
            </a:pPr>
            <a:r>
              <a:rPr lang="en-US" dirty="0" smtClean="0">
                <a:latin typeface="Times New Roman" pitchFamily="18" charset="0"/>
                <a:cs typeface="Times New Roman" pitchFamily="18" charset="0"/>
              </a:rPr>
              <a:t> case 'F'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"You must do better than this\n" ); </a:t>
            </a:r>
          </a:p>
          <a:p>
            <a:pPr>
              <a:buNone/>
            </a:pPr>
            <a:r>
              <a:rPr lang="en-US" dirty="0" smtClean="0">
                <a:latin typeface="Times New Roman" pitchFamily="18" charset="0"/>
                <a:cs typeface="Times New Roman" pitchFamily="18" charset="0"/>
              </a:rPr>
              <a:t>break; </a:t>
            </a:r>
          </a:p>
          <a:p>
            <a:pPr>
              <a:buNone/>
            </a:pPr>
            <a:r>
              <a:rPr lang="en-US" dirty="0" smtClean="0">
                <a:latin typeface="Times New Roman" pitchFamily="18" charset="0"/>
                <a:cs typeface="Times New Roman" pitchFamily="18" charset="0"/>
              </a:rPr>
              <a:t>//default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 "What is your grade anyway?\n" ); </a:t>
            </a:r>
          </a:p>
          <a:p>
            <a:pPr>
              <a:buNone/>
            </a:pPr>
            <a:r>
              <a:rPr lang="en-US" dirty="0" smtClean="0">
                <a:latin typeface="Times New Roman" pitchFamily="18" charset="0"/>
                <a:cs typeface="Times New Roman" pitchFamily="18" charset="0"/>
              </a:rPr>
              <a:t>//break; </a:t>
            </a:r>
          </a:p>
          <a:p>
            <a:pPr>
              <a:buNone/>
            </a:pPr>
            <a:r>
              <a:rPr lang="en-US" dirty="0" smtClean="0">
                <a:latin typeface="Times New Roman" pitchFamily="18" charset="0"/>
                <a:cs typeface="Times New Roman" pitchFamily="18" charset="0"/>
              </a:rPr>
              <a:t>} } </a:t>
            </a:r>
            <a:br>
              <a:rPr lang="en-US" dirty="0" smtClean="0">
                <a:latin typeface="Times New Roman" pitchFamily="18" charset="0"/>
                <a:cs typeface="Times New Roman" pitchFamily="18" charset="0"/>
              </a:rPr>
            </a:b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458200" cy="6324600"/>
          </a:xfrm>
        </p:spPr>
        <p:txBody>
          <a:bodyPr>
            <a:normAutofit fontScale="92500" lnSpcReduction="20000"/>
          </a:bodyPr>
          <a:lstStyle/>
          <a:p>
            <a:pPr>
              <a:buNone/>
            </a:pPr>
            <a:r>
              <a:rPr lang="en-US" dirty="0" smtClean="0"/>
              <a:t>Nested switch Statements:</a:t>
            </a:r>
          </a:p>
          <a:p>
            <a:pPr>
              <a:buNone/>
            </a:pPr>
            <a:r>
              <a:rPr lang="en-US" dirty="0" smtClean="0"/>
              <a:t>switch(x)</a:t>
            </a:r>
          </a:p>
          <a:p>
            <a:pPr>
              <a:buNone/>
            </a:pPr>
            <a:r>
              <a:rPr lang="en-US" dirty="0" smtClean="0"/>
              <a:t> { </a:t>
            </a:r>
          </a:p>
          <a:p>
            <a:pPr>
              <a:buNone/>
            </a:pPr>
            <a:r>
              <a:rPr lang="en-US" dirty="0" smtClean="0"/>
              <a:t>case 1: switch(y) </a:t>
            </a:r>
          </a:p>
          <a:p>
            <a:pPr>
              <a:buNone/>
            </a:pPr>
            <a:r>
              <a:rPr lang="en-US" dirty="0" smtClean="0"/>
              <a:t>		   { </a:t>
            </a:r>
          </a:p>
          <a:p>
            <a:pPr>
              <a:buNone/>
            </a:pPr>
            <a:r>
              <a:rPr lang="en-US" dirty="0" smtClean="0"/>
              <a:t>			case 0: </a:t>
            </a:r>
            <a:r>
              <a:rPr lang="en-US" dirty="0" err="1" smtClean="0"/>
              <a:t>printf</a:t>
            </a:r>
            <a:r>
              <a:rPr lang="en-US" dirty="0" smtClean="0"/>
              <a:t>(''Divide by zero error.\n"); </a:t>
            </a:r>
          </a:p>
          <a:p>
            <a:pPr>
              <a:buNone/>
            </a:pPr>
            <a:r>
              <a:rPr lang="en-US" dirty="0" smtClean="0"/>
              <a:t>				   break; </a:t>
            </a:r>
          </a:p>
          <a:p>
            <a:pPr>
              <a:buNone/>
            </a:pPr>
            <a:r>
              <a:rPr lang="en-US" dirty="0" smtClean="0"/>
              <a:t>			case 1: process(x, y); </a:t>
            </a:r>
          </a:p>
          <a:p>
            <a:pPr>
              <a:buNone/>
            </a:pPr>
            <a:r>
              <a:rPr lang="en-US" dirty="0" smtClean="0"/>
              <a:t>				   break; </a:t>
            </a:r>
          </a:p>
          <a:p>
            <a:pPr>
              <a:buNone/>
            </a:pPr>
            <a:r>
              <a:rPr lang="en-US" dirty="0" smtClean="0"/>
              <a:t>		  }</a:t>
            </a:r>
          </a:p>
          <a:p>
            <a:pPr>
              <a:buNone/>
            </a:pPr>
            <a:r>
              <a:rPr lang="en-US" dirty="0" smtClean="0"/>
              <a:t> break;</a:t>
            </a:r>
          </a:p>
          <a:p>
            <a:pPr>
              <a:buNone/>
            </a:pPr>
            <a:r>
              <a:rPr lang="en-US" dirty="0" smtClean="0"/>
              <a:t> case 2: . . .</a:t>
            </a:r>
          </a:p>
          <a:p>
            <a:pPr>
              <a:buNone/>
            </a:pPr>
            <a:r>
              <a:rPr lang="en-US" dirty="0" smtClean="0"/>
              <a:t>}</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dirty="0" smtClean="0"/>
              <a:t>Looping or iterative statements</a:t>
            </a:r>
            <a:endParaRPr lang="en-US" dirty="0"/>
          </a:p>
        </p:txBody>
      </p:sp>
      <p:sp>
        <p:nvSpPr>
          <p:cNvPr id="3" name="Content Placeholder 2"/>
          <p:cNvSpPr>
            <a:spLocks noGrp="1"/>
          </p:cNvSpPr>
          <p:nvPr>
            <p:ph idx="1"/>
          </p:nvPr>
        </p:nvSpPr>
        <p:spPr>
          <a:xfrm>
            <a:off x="228600" y="990600"/>
            <a:ext cx="8686800" cy="5638800"/>
          </a:xfrm>
        </p:spPr>
        <p:txBody>
          <a:bodyPr>
            <a:normAutofit fontScale="70000" lnSpcReduction="20000"/>
          </a:bodyPr>
          <a:lstStyle/>
          <a:p>
            <a:pPr>
              <a:buNone/>
            </a:pPr>
            <a:r>
              <a:rPr lang="en-US" b="1" dirty="0" smtClean="0">
                <a:latin typeface="Times New Roman" pitchFamily="18" charset="0"/>
                <a:cs typeface="Times New Roman" pitchFamily="18" charset="0"/>
              </a:rPr>
              <a:t>for Loop</a:t>
            </a:r>
          </a:p>
          <a:p>
            <a:pPr>
              <a:buNone/>
            </a:pPr>
            <a:r>
              <a:rPr lang="en-US" dirty="0" smtClean="0">
                <a:latin typeface="Times New Roman" pitchFamily="18" charset="0"/>
                <a:cs typeface="Times New Roman" pitchFamily="18" charset="0"/>
              </a:rPr>
              <a:t>The syntax of the for loop is:</a:t>
            </a:r>
          </a:p>
          <a:p>
            <a:pPr>
              <a:buNone/>
            </a:pPr>
            <a:r>
              <a:rPr lang="en-US" b="1" dirty="0" smtClean="0">
                <a:latin typeface="Times New Roman" pitchFamily="18" charset="0"/>
                <a:cs typeface="Times New Roman" pitchFamily="18" charset="0"/>
              </a:rPr>
              <a:t>for (</a:t>
            </a:r>
            <a:r>
              <a:rPr lang="en-US" b="1" dirty="0" err="1" smtClean="0">
                <a:latin typeface="Times New Roman" pitchFamily="18" charset="0"/>
                <a:cs typeface="Times New Roman" pitchFamily="18" charset="0"/>
              </a:rPr>
              <a:t>initializationStatement</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testExpression</a:t>
            </a:r>
            <a:r>
              <a:rPr lang="en-US" b="1" dirty="0" smtClean="0">
                <a:latin typeface="Times New Roman" pitchFamily="18" charset="0"/>
                <a:cs typeface="Times New Roman" pitchFamily="18" charset="0"/>
              </a:rPr>
              <a:t>; update/</a:t>
            </a:r>
            <a:r>
              <a:rPr lang="en-US" b="1" dirty="0" err="1" smtClean="0">
                <a:latin typeface="Times New Roman" pitchFamily="18" charset="0"/>
                <a:cs typeface="Times New Roman" pitchFamily="18" charset="0"/>
              </a:rPr>
              <a:t>iterativeStatement</a:t>
            </a:r>
            <a:r>
              <a:rPr lang="en-US" b="1" dirty="0" smtClean="0">
                <a:latin typeface="Times New Roman" pitchFamily="18" charset="0"/>
                <a:cs typeface="Times New Roman" pitchFamily="18" charset="0"/>
              </a:rPr>
              <a:t>)</a:t>
            </a:r>
          </a:p>
          <a:p>
            <a:pPr>
              <a:buNone/>
            </a:pPr>
            <a:r>
              <a:rPr lang="en-US" b="1" dirty="0" smtClean="0">
                <a:latin typeface="Times New Roman" pitchFamily="18" charset="0"/>
                <a:cs typeface="Times New Roman" pitchFamily="18" charset="0"/>
              </a:rPr>
              <a:t> { // statements inside the body of loop }</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Print numbers from 1 to 10 </a:t>
            </a: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 </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a:t>
            </a:r>
          </a:p>
          <a:p>
            <a:pPr>
              <a:buNone/>
            </a:pPr>
            <a:r>
              <a:rPr lang="en-US" dirty="0" smtClean="0">
                <a:solidFill>
                  <a:srgbClr val="FF0066"/>
                </a:solidFill>
                <a:latin typeface="Times New Roman" pitchFamily="18" charset="0"/>
                <a:cs typeface="Times New Roman" pitchFamily="18" charset="0"/>
              </a:rPr>
              <a:t>for (</a:t>
            </a:r>
            <a:r>
              <a:rPr lang="en-US" dirty="0" err="1" smtClean="0">
                <a:solidFill>
                  <a:srgbClr val="FF0066"/>
                </a:solidFill>
                <a:latin typeface="Times New Roman" pitchFamily="18" charset="0"/>
                <a:cs typeface="Times New Roman" pitchFamily="18" charset="0"/>
              </a:rPr>
              <a:t>i</a:t>
            </a:r>
            <a:r>
              <a:rPr lang="en-US" dirty="0" smtClean="0">
                <a:solidFill>
                  <a:srgbClr val="FF0066"/>
                </a:solidFill>
                <a:latin typeface="Times New Roman" pitchFamily="18" charset="0"/>
                <a:cs typeface="Times New Roman" pitchFamily="18" charset="0"/>
              </a:rPr>
              <a:t> = 1; </a:t>
            </a:r>
            <a:r>
              <a:rPr lang="en-US" dirty="0" err="1" smtClean="0">
                <a:solidFill>
                  <a:srgbClr val="FF0066"/>
                </a:solidFill>
                <a:latin typeface="Times New Roman" pitchFamily="18" charset="0"/>
                <a:cs typeface="Times New Roman" pitchFamily="18" charset="0"/>
              </a:rPr>
              <a:t>i</a:t>
            </a:r>
            <a:r>
              <a:rPr lang="en-US" dirty="0" smtClean="0">
                <a:solidFill>
                  <a:srgbClr val="FF0066"/>
                </a:solidFill>
                <a:latin typeface="Times New Roman" pitchFamily="18" charset="0"/>
                <a:cs typeface="Times New Roman" pitchFamily="18" charset="0"/>
              </a:rPr>
              <a:t> &lt; 11; ++</a:t>
            </a:r>
            <a:r>
              <a:rPr lang="en-US" dirty="0" err="1" smtClean="0">
                <a:solidFill>
                  <a:srgbClr val="FF0066"/>
                </a:solidFill>
                <a:latin typeface="Times New Roman" pitchFamily="18" charset="0"/>
                <a:cs typeface="Times New Roman" pitchFamily="18" charset="0"/>
              </a:rPr>
              <a:t>i</a:t>
            </a:r>
            <a:r>
              <a:rPr lang="en-US" dirty="0" smtClean="0">
                <a:solidFill>
                  <a:srgbClr val="FF0066"/>
                </a:solidFill>
                <a:latin typeface="Times New Roman" pitchFamily="18" charset="0"/>
                <a:cs typeface="Times New Roman" pitchFamily="18" charset="0"/>
              </a:rPr>
              <a:t>)</a:t>
            </a:r>
          </a:p>
          <a:p>
            <a:pPr>
              <a:buNone/>
            </a:pPr>
            <a:r>
              <a:rPr lang="en-US" dirty="0" smtClean="0">
                <a:solidFill>
                  <a:srgbClr val="FF0066"/>
                </a:solidFill>
                <a:latin typeface="Times New Roman" pitchFamily="18" charset="0"/>
                <a:cs typeface="Times New Roman" pitchFamily="18" charset="0"/>
              </a:rPr>
              <a:t> {</a:t>
            </a:r>
            <a:r>
              <a:rPr lang="en-US" dirty="0" smtClean="0">
                <a:latin typeface="Times New Roman" pitchFamily="18" charset="0"/>
                <a:cs typeface="Times New Roman" pitchFamily="18" charset="0"/>
              </a:rPr>
              <a:t>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("%d ",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smtClean="0">
                <a:solidFill>
                  <a:srgbClr val="FF0066"/>
                </a:solidFill>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return 0; }</a:t>
            </a:r>
            <a:endParaRPr lang="en-US" dirty="0">
              <a:latin typeface="Times New Roman" pitchFamily="18" charset="0"/>
              <a:cs typeface="Times New Roman" pitchFamily="18" charset="0"/>
            </a:endParaRPr>
          </a:p>
        </p:txBody>
      </p:sp>
      <p:pic>
        <p:nvPicPr>
          <p:cNvPr id="10242" name="Picture 2" descr="C - for loop in C programming with example"/>
          <p:cNvPicPr>
            <a:picLocks noChangeAspect="1" noChangeArrowheads="1"/>
          </p:cNvPicPr>
          <p:nvPr/>
        </p:nvPicPr>
        <p:blipFill>
          <a:blip r:embed="rId2"/>
          <a:srcRect/>
          <a:stretch>
            <a:fillRect/>
          </a:stretch>
        </p:blipFill>
        <p:spPr bwMode="auto">
          <a:xfrm>
            <a:off x="4724400" y="2514600"/>
            <a:ext cx="4267200" cy="42672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28600" y="457200"/>
            <a:ext cx="8439150" cy="27622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52400" y="3790950"/>
            <a:ext cx="8467725" cy="2990850"/>
          </a:xfrm>
          <a:prstGeom prst="rect">
            <a:avLst/>
          </a:prstGeom>
          <a:noFill/>
          <a:ln w="9525">
            <a:noFill/>
            <a:miter lim="800000"/>
            <a:headEnd/>
            <a:tailEnd/>
          </a:ln>
          <a:effectLst/>
        </p:spPr>
      </p:pic>
      <p:sp>
        <p:nvSpPr>
          <p:cNvPr id="1028" name="Rectangle 4"/>
          <p:cNvSpPr>
            <a:spLocks noChangeArrowheads="1"/>
          </p:cNvSpPr>
          <p:nvPr/>
        </p:nvSpPr>
        <p:spPr bwMode="auto">
          <a:xfrm>
            <a:off x="0" y="3505200"/>
            <a:ext cx="7524817" cy="600164"/>
          </a:xfrm>
          <a:prstGeom prst="rect">
            <a:avLst/>
          </a:prstGeom>
          <a:solidFill>
            <a:srgbClr val="F2F2F2"/>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292929"/>
                </a:solidFill>
                <a:effectLst/>
                <a:latin typeface="source-serif-pro"/>
                <a:cs typeface="Arial" pitchFamily="34" charset="0"/>
              </a:rPr>
              <a:t>Then, </a:t>
            </a:r>
            <a:r>
              <a:rPr kumimoji="0" lang="en-US" sz="1100" b="0" i="0" u="none" strike="noStrike" cap="none" normalizeH="0" baseline="0" dirty="0" err="1" smtClean="0">
                <a:ln>
                  <a:noFill/>
                </a:ln>
                <a:solidFill>
                  <a:srgbClr val="292929"/>
                </a:solidFill>
                <a:effectLst/>
                <a:latin typeface="Menlo"/>
                <a:cs typeface="Arial" pitchFamily="34" charset="0"/>
              </a:rPr>
              <a:t>show_message</a:t>
            </a:r>
            <a:r>
              <a:rPr kumimoji="0" lang="en-US" sz="1500" b="0" i="0" u="none" strike="noStrike" cap="none" normalizeH="0" baseline="0" dirty="0" smtClean="0">
                <a:ln>
                  <a:noFill/>
                </a:ln>
                <a:solidFill>
                  <a:srgbClr val="292929"/>
                </a:solidFill>
                <a:effectLst/>
                <a:latin typeface="source-serif-pro"/>
                <a:cs typeface="Arial" pitchFamily="34" charset="0"/>
              </a:rPr>
              <a:t> is pre-compiled (converted to machine code) and stored in a library:</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forms of for loop</a:t>
            </a:r>
            <a:endParaRPr lang="en-US" dirty="0"/>
          </a:p>
        </p:txBody>
      </p:sp>
      <p:sp>
        <p:nvSpPr>
          <p:cNvPr id="3" name="Content Placeholder 2"/>
          <p:cNvSpPr>
            <a:spLocks noGrp="1"/>
          </p:cNvSpPr>
          <p:nvPr>
            <p:ph idx="1"/>
          </p:nvPr>
        </p:nvSpPr>
        <p:spPr/>
        <p:txBody>
          <a:bodyPr>
            <a:normAutofit fontScale="55000" lnSpcReduction="20000"/>
          </a:bodyPr>
          <a:lstStyle/>
          <a:p>
            <a:r>
              <a:rPr lang="en-US" b="1" i="1" dirty="0" smtClean="0"/>
              <a:t>You can skip the initialization of the counter variable &amp; it can be declared before the loop.</a:t>
            </a:r>
            <a:endParaRPr lang="en-US" dirty="0" smtClean="0"/>
          </a:p>
          <a:p>
            <a:pPr>
              <a:buNone/>
            </a:pPr>
            <a:r>
              <a:rPr lang="en-US" b="1" dirty="0" smtClean="0"/>
              <a:t>Example:</a:t>
            </a:r>
            <a:endParaRPr lang="en-US" dirty="0" smtClean="0"/>
          </a:p>
          <a:p>
            <a:pPr fontAlgn="base">
              <a:buNone/>
            </a:pPr>
            <a:r>
              <a:rPr lang="en-US" dirty="0" smtClean="0"/>
              <a:t>#include &lt;</a:t>
            </a:r>
            <a:r>
              <a:rPr lang="en-US" dirty="0" err="1" smtClean="0"/>
              <a:t>stdio.h</a:t>
            </a:r>
            <a:r>
              <a:rPr lang="en-US" dirty="0" smtClean="0"/>
              <a:t>&gt;</a:t>
            </a:r>
          </a:p>
          <a:p>
            <a:pPr fontAlgn="base">
              <a:buNone/>
            </a:pPr>
            <a:r>
              <a:rPr lang="en-US" dirty="0" err="1" smtClean="0"/>
              <a:t>int</a:t>
            </a:r>
            <a:r>
              <a:rPr lang="en-US" dirty="0" smtClean="0"/>
              <a:t> main()</a:t>
            </a:r>
          </a:p>
          <a:p>
            <a:pPr fontAlgn="base">
              <a:buNone/>
            </a:pPr>
            <a:r>
              <a:rPr lang="en-US" dirty="0" smtClean="0"/>
              <a:t>{</a:t>
            </a:r>
          </a:p>
          <a:p>
            <a:pPr fontAlgn="base">
              <a:buNone/>
            </a:pPr>
            <a:r>
              <a:rPr lang="en-US" dirty="0" err="1" smtClean="0"/>
              <a:t>int</a:t>
            </a:r>
            <a:r>
              <a:rPr lang="en-US" dirty="0" smtClean="0"/>
              <a:t> counter=1;</a:t>
            </a:r>
          </a:p>
          <a:p>
            <a:pPr fontAlgn="base">
              <a:buNone/>
            </a:pPr>
            <a:r>
              <a:rPr lang="en-US" dirty="0" smtClean="0"/>
              <a:t>for(; counter&lt;=10; counter=counter+1)</a:t>
            </a:r>
          </a:p>
          <a:p>
            <a:pPr fontAlgn="base">
              <a:buNone/>
            </a:pPr>
            <a:r>
              <a:rPr lang="en-US" dirty="0" smtClean="0"/>
              <a:t>{</a:t>
            </a:r>
          </a:p>
          <a:p>
            <a:pPr fontAlgn="base">
              <a:buNone/>
            </a:pPr>
            <a:r>
              <a:rPr lang="en-US" dirty="0" err="1" smtClean="0"/>
              <a:t>printf</a:t>
            </a:r>
            <a:r>
              <a:rPr lang="en-US" dirty="0" smtClean="0"/>
              <a:t>("%</a:t>
            </a:r>
            <a:r>
              <a:rPr lang="en-US" dirty="0" err="1" smtClean="0"/>
              <a:t>dn</a:t>
            </a:r>
            <a:r>
              <a:rPr lang="en-US" dirty="0" smtClean="0"/>
              <a:t>", counter);</a:t>
            </a:r>
          </a:p>
          <a:p>
            <a:pPr fontAlgn="base">
              <a:buNone/>
            </a:pPr>
            <a:r>
              <a:rPr lang="en-US" dirty="0" smtClean="0"/>
              <a:t>}</a:t>
            </a:r>
          </a:p>
          <a:p>
            <a:pPr fontAlgn="base">
              <a:buNone/>
            </a:pPr>
            <a:r>
              <a:rPr lang="en-US" dirty="0" smtClean="0"/>
              <a:t>return 0;</a:t>
            </a:r>
          </a:p>
          <a:p>
            <a:pPr fontAlgn="base">
              <a:buNone/>
            </a:pPr>
            <a:r>
              <a:rPr lang="en-US" dirty="0" smtClean="0"/>
              <a:t>}</a:t>
            </a:r>
          </a:p>
          <a:p>
            <a:pPr fontAlgn="base">
              <a:buNone/>
            </a:pPr>
            <a:r>
              <a:rPr lang="en-US" dirty="0" smtClean="0"/>
              <a:t>Output: prints from 1…10</a:t>
            </a:r>
          </a:p>
          <a:p>
            <a:pPr fontAlgn="base">
              <a:buNone/>
            </a:pPr>
            <a:r>
              <a:rPr lang="en-US" dirty="0" smtClean="0"/>
              <a:t>Note: You can skip the initialization of the counter variable, but the semicolon before the test condition should be present, otherwise it will throw compilation error.</a:t>
            </a:r>
          </a:p>
          <a:p>
            <a:pPr>
              <a:buNone/>
            </a:pP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400800"/>
          </a:xfrm>
        </p:spPr>
        <p:txBody>
          <a:bodyPr>
            <a:normAutofit fontScale="40000" lnSpcReduction="20000"/>
          </a:bodyPr>
          <a:lstStyle/>
          <a:p>
            <a:pPr>
              <a:buNone/>
            </a:pPr>
            <a:r>
              <a:rPr lang="en-US" b="1" i="1" dirty="0" smtClean="0"/>
              <a:t>You can also skip the incrementing or decrementing of the counter. But in this scenario the counter should be incremented inside the for-loop body. </a:t>
            </a:r>
            <a:endParaRPr lang="en-US" dirty="0" smtClean="0"/>
          </a:p>
          <a:p>
            <a:pPr>
              <a:buNone/>
            </a:pPr>
            <a:r>
              <a:rPr lang="en-US" b="1" dirty="0" smtClean="0"/>
              <a:t>Example:</a:t>
            </a:r>
            <a:endParaRPr lang="en-US" dirty="0" smtClean="0"/>
          </a:p>
          <a:p>
            <a:pPr fontAlgn="base">
              <a:buNone/>
            </a:pPr>
            <a:r>
              <a:rPr lang="en-US" dirty="0" smtClean="0"/>
              <a:t>#include &lt;</a:t>
            </a:r>
            <a:r>
              <a:rPr lang="en-US" dirty="0" err="1" smtClean="0"/>
              <a:t>stdio.h</a:t>
            </a:r>
            <a:r>
              <a:rPr lang="en-US" dirty="0" smtClean="0"/>
              <a:t>&gt;</a:t>
            </a:r>
          </a:p>
          <a:p>
            <a:pPr fontAlgn="base">
              <a:buNone/>
            </a:pPr>
            <a:r>
              <a:rPr lang="en-US" dirty="0" err="1" smtClean="0"/>
              <a:t>int</a:t>
            </a:r>
            <a:r>
              <a:rPr lang="en-US" dirty="0" smtClean="0"/>
              <a:t> main()</a:t>
            </a:r>
          </a:p>
          <a:p>
            <a:pPr fontAlgn="base">
              <a:buNone/>
            </a:pPr>
            <a:r>
              <a:rPr lang="en-US" dirty="0" smtClean="0"/>
              <a:t>{</a:t>
            </a:r>
          </a:p>
          <a:p>
            <a:pPr fontAlgn="base">
              <a:buNone/>
            </a:pPr>
            <a:r>
              <a:rPr lang="en-US" dirty="0" err="1" smtClean="0"/>
              <a:t>int</a:t>
            </a:r>
            <a:r>
              <a:rPr lang="en-US" dirty="0" smtClean="0"/>
              <a:t> counter;</a:t>
            </a:r>
          </a:p>
          <a:p>
            <a:pPr fontAlgn="base">
              <a:buNone/>
            </a:pPr>
            <a:r>
              <a:rPr lang="en-US" dirty="0" smtClean="0"/>
              <a:t>for (counter=1; counter&lt;=10;)</a:t>
            </a:r>
          </a:p>
          <a:p>
            <a:pPr fontAlgn="base">
              <a:buNone/>
            </a:pPr>
            <a:r>
              <a:rPr lang="en-US" dirty="0" smtClean="0"/>
              <a:t>{</a:t>
            </a:r>
          </a:p>
          <a:p>
            <a:pPr fontAlgn="base">
              <a:buNone/>
            </a:pPr>
            <a:r>
              <a:rPr lang="en-US" dirty="0" err="1" smtClean="0"/>
              <a:t>printf</a:t>
            </a:r>
            <a:r>
              <a:rPr lang="en-US" dirty="0" smtClean="0"/>
              <a:t>("%</a:t>
            </a:r>
            <a:r>
              <a:rPr lang="en-US" dirty="0" err="1" smtClean="0"/>
              <a:t>dn</a:t>
            </a:r>
            <a:r>
              <a:rPr lang="en-US" dirty="0" smtClean="0"/>
              <a:t>", counter);</a:t>
            </a:r>
          </a:p>
          <a:p>
            <a:pPr fontAlgn="base">
              <a:buNone/>
            </a:pPr>
            <a:r>
              <a:rPr lang="en-US" dirty="0" smtClean="0"/>
              <a:t>counter=counter+1</a:t>
            </a:r>
          </a:p>
          <a:p>
            <a:pPr fontAlgn="base">
              <a:buNone/>
            </a:pPr>
            <a:r>
              <a:rPr lang="en-US" dirty="0" smtClean="0"/>
              <a:t>}</a:t>
            </a:r>
          </a:p>
          <a:p>
            <a:pPr fontAlgn="base">
              <a:buNone/>
            </a:pPr>
            <a:r>
              <a:rPr lang="en-US" dirty="0" smtClean="0"/>
              <a:t>return 0;</a:t>
            </a:r>
          </a:p>
          <a:p>
            <a:pPr fontAlgn="base">
              <a:buNone/>
            </a:pPr>
            <a:r>
              <a:rPr lang="en-US" dirty="0" smtClean="0"/>
              <a:t>}</a:t>
            </a:r>
          </a:p>
          <a:p>
            <a:pPr fontAlgn="base">
              <a:buNone/>
            </a:pPr>
            <a:endParaRPr lang="en-US" dirty="0" smtClean="0"/>
          </a:p>
          <a:p>
            <a:pPr>
              <a:buNone/>
            </a:pPr>
            <a:r>
              <a:rPr lang="en-US" b="1" i="1" dirty="0" smtClean="0"/>
              <a:t>You can skip the condition in the for loop, which will result in an infinite loop.  </a:t>
            </a:r>
            <a:endParaRPr lang="en-US" dirty="0" smtClean="0"/>
          </a:p>
          <a:p>
            <a:pPr>
              <a:buNone/>
            </a:pPr>
            <a:r>
              <a:rPr lang="en-US" b="1" dirty="0" smtClean="0"/>
              <a:t>Example:</a:t>
            </a:r>
            <a:endParaRPr lang="en-US" dirty="0" smtClean="0"/>
          </a:p>
          <a:p>
            <a:pPr fontAlgn="base">
              <a:buNone/>
            </a:pPr>
            <a:endParaRPr lang="en-US" dirty="0" smtClean="0"/>
          </a:p>
          <a:p>
            <a:pPr fontAlgn="base">
              <a:buNone/>
            </a:pPr>
            <a:endParaRPr lang="en-US" dirty="0" smtClean="0"/>
          </a:p>
          <a:p>
            <a:pPr fontAlgn="base">
              <a:buNone/>
            </a:pPr>
            <a:r>
              <a:rPr lang="en-US" dirty="0" smtClean="0"/>
              <a:t>#include &lt;</a:t>
            </a:r>
            <a:r>
              <a:rPr lang="en-US" dirty="0" err="1" smtClean="0"/>
              <a:t>stdio.h</a:t>
            </a:r>
            <a:r>
              <a:rPr lang="en-US" dirty="0" smtClean="0"/>
              <a:t>&gt;</a:t>
            </a:r>
          </a:p>
          <a:p>
            <a:pPr fontAlgn="base">
              <a:buNone/>
            </a:pPr>
            <a:r>
              <a:rPr lang="en-US" dirty="0" err="1" smtClean="0"/>
              <a:t>int</a:t>
            </a:r>
            <a:r>
              <a:rPr lang="en-US" dirty="0" smtClean="0"/>
              <a:t> main()</a:t>
            </a:r>
          </a:p>
          <a:p>
            <a:pPr fontAlgn="base">
              <a:buNone/>
            </a:pPr>
            <a:r>
              <a:rPr lang="en-US" dirty="0" smtClean="0"/>
              <a:t>{</a:t>
            </a:r>
          </a:p>
          <a:p>
            <a:pPr fontAlgn="base">
              <a:buNone/>
            </a:pPr>
            <a:r>
              <a:rPr lang="en-US" dirty="0" err="1" smtClean="0"/>
              <a:t>int</a:t>
            </a:r>
            <a:r>
              <a:rPr lang="en-US" dirty="0" smtClean="0"/>
              <a:t> counter;</a:t>
            </a:r>
          </a:p>
          <a:p>
            <a:pPr fontAlgn="base">
              <a:buNone/>
            </a:pPr>
            <a:r>
              <a:rPr lang="en-US" dirty="0" smtClean="0"/>
              <a:t>for (counter=1; ; counter++)</a:t>
            </a:r>
          </a:p>
          <a:p>
            <a:pPr fontAlgn="base">
              <a:buNone/>
            </a:pPr>
            <a:r>
              <a:rPr lang="en-US" dirty="0" smtClean="0"/>
              <a:t>{</a:t>
            </a:r>
          </a:p>
          <a:p>
            <a:pPr fontAlgn="base">
              <a:buNone/>
            </a:pPr>
            <a:r>
              <a:rPr lang="en-US" dirty="0" err="1" smtClean="0"/>
              <a:t>printf</a:t>
            </a:r>
            <a:r>
              <a:rPr lang="en-US" dirty="0" smtClean="0"/>
              <a:t>("%</a:t>
            </a:r>
            <a:r>
              <a:rPr lang="en-US" dirty="0" err="1" smtClean="0"/>
              <a:t>dn</a:t>
            </a:r>
            <a:r>
              <a:rPr lang="en-US" dirty="0" smtClean="0"/>
              <a:t>", counter);</a:t>
            </a:r>
          </a:p>
          <a:p>
            <a:pPr fontAlgn="base">
              <a:buNone/>
            </a:pPr>
            <a:r>
              <a:rPr lang="en-US" dirty="0" smtClean="0"/>
              <a:t>}</a:t>
            </a:r>
          </a:p>
          <a:p>
            <a:pPr fontAlgn="base">
              <a:buNone/>
            </a:pPr>
            <a:r>
              <a:rPr lang="en-US" dirty="0" smtClean="0"/>
              <a:t>return 0;</a:t>
            </a:r>
          </a:p>
          <a:p>
            <a:pPr fontAlgn="base">
              <a:buNone/>
            </a:pPr>
            <a:r>
              <a:rPr lang="en-US" dirty="0" smtClean="0"/>
              <a:t>}</a:t>
            </a:r>
          </a:p>
          <a:p>
            <a:pPr>
              <a:buNone/>
            </a:pPr>
            <a:r>
              <a:rPr lang="en-US" b="1" dirty="0" smtClean="0"/>
              <a:t>Output:</a:t>
            </a:r>
            <a:endParaRPr lang="en-US" dirty="0" smtClean="0"/>
          </a:p>
          <a:p>
            <a:pPr>
              <a:buNone/>
            </a:pPr>
            <a:r>
              <a:rPr lang="en-US" dirty="0" err="1" smtClean="0"/>
              <a:t>Infinte</a:t>
            </a:r>
            <a:r>
              <a:rPr lang="en-US" dirty="0" smtClean="0"/>
              <a:t> Loop</a:t>
            </a:r>
          </a:p>
          <a:p>
            <a:pPr fontAlgn="base">
              <a:buNone/>
            </a:pPr>
            <a:endParaRPr lang="en-US" dirty="0" smtClean="0"/>
          </a:p>
          <a:p>
            <a:pPr>
              <a:buNone/>
            </a:pP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rmAutofit fontScale="62500" lnSpcReduction="20000"/>
          </a:bodyPr>
          <a:lstStyle/>
          <a:p>
            <a:pPr>
              <a:buNone/>
            </a:pPr>
            <a:r>
              <a:rPr lang="en-US" b="1" i="1" dirty="0" smtClean="0"/>
              <a:t>We can initialize more than one variable in for loop.</a:t>
            </a:r>
            <a:endParaRPr lang="en-US" dirty="0" smtClean="0"/>
          </a:p>
          <a:p>
            <a:pPr>
              <a:buNone/>
            </a:pPr>
            <a:r>
              <a:rPr lang="en-US" b="1" dirty="0" smtClean="0"/>
              <a:t>Example:</a:t>
            </a:r>
            <a:endParaRPr lang="en-US" dirty="0" smtClean="0"/>
          </a:p>
          <a:p>
            <a:pPr fontAlgn="base">
              <a:buNone/>
            </a:pPr>
            <a:endParaRPr lang="en-US" dirty="0" smtClean="0"/>
          </a:p>
          <a:p>
            <a:pPr fontAlgn="base">
              <a:buNone/>
            </a:pPr>
            <a:r>
              <a:rPr lang="en-US" dirty="0" smtClean="0"/>
              <a:t>#include &lt;</a:t>
            </a:r>
            <a:r>
              <a:rPr lang="en-US" dirty="0" err="1" smtClean="0"/>
              <a:t>stdio.h</a:t>
            </a:r>
            <a:r>
              <a:rPr lang="en-US" dirty="0" smtClean="0"/>
              <a:t>&gt;</a:t>
            </a:r>
          </a:p>
          <a:p>
            <a:pPr fontAlgn="base">
              <a:buNone/>
            </a:pPr>
            <a:r>
              <a:rPr lang="en-US" dirty="0" err="1" smtClean="0"/>
              <a:t>int</a:t>
            </a:r>
            <a:r>
              <a:rPr lang="en-US" dirty="0" smtClean="0"/>
              <a:t> main()</a:t>
            </a:r>
          </a:p>
          <a:p>
            <a:pPr fontAlgn="base">
              <a:buNone/>
            </a:pPr>
            <a:r>
              <a:rPr lang="en-US" dirty="0" smtClean="0"/>
              <a:t>{</a:t>
            </a:r>
          </a:p>
          <a:p>
            <a:pPr fontAlgn="base">
              <a:buNone/>
            </a:pPr>
            <a:r>
              <a:rPr lang="en-US" dirty="0" err="1" smtClean="0"/>
              <a:t>int</a:t>
            </a:r>
            <a:r>
              <a:rPr lang="en-US" dirty="0" smtClean="0"/>
              <a:t> x, y, z;</a:t>
            </a:r>
          </a:p>
          <a:p>
            <a:pPr fontAlgn="base">
              <a:buNone/>
            </a:pPr>
            <a:r>
              <a:rPr lang="en-US" dirty="0" smtClean="0"/>
              <a:t>for (x=1, y=2, z=3; x&lt;5 ; x++, y++, z++)</a:t>
            </a:r>
          </a:p>
          <a:p>
            <a:pPr fontAlgn="base">
              <a:buNone/>
            </a:pPr>
            <a:r>
              <a:rPr lang="en-US" dirty="0" smtClean="0"/>
              <a:t>{</a:t>
            </a:r>
          </a:p>
          <a:p>
            <a:pPr fontAlgn="base">
              <a:buNone/>
            </a:pPr>
            <a:r>
              <a:rPr lang="en-US" dirty="0" err="1" smtClean="0"/>
              <a:t>printf</a:t>
            </a:r>
            <a:r>
              <a:rPr lang="en-US" dirty="0" smtClean="0"/>
              <a:t>("x %</a:t>
            </a:r>
            <a:r>
              <a:rPr lang="en-US" dirty="0" err="1" smtClean="0"/>
              <a:t>dn</a:t>
            </a:r>
            <a:r>
              <a:rPr lang="en-US" dirty="0" smtClean="0"/>
              <a:t>", x);</a:t>
            </a:r>
          </a:p>
          <a:p>
            <a:pPr fontAlgn="base">
              <a:buNone/>
            </a:pPr>
            <a:r>
              <a:rPr lang="en-US" dirty="0" err="1" smtClean="0"/>
              <a:t>printf</a:t>
            </a:r>
            <a:r>
              <a:rPr lang="en-US" dirty="0" smtClean="0"/>
              <a:t>("y %</a:t>
            </a:r>
            <a:r>
              <a:rPr lang="en-US" dirty="0" err="1" smtClean="0"/>
              <a:t>dn</a:t>
            </a:r>
            <a:r>
              <a:rPr lang="en-US" dirty="0" smtClean="0"/>
              <a:t>", y);</a:t>
            </a:r>
          </a:p>
          <a:p>
            <a:pPr fontAlgn="base">
              <a:buNone/>
            </a:pPr>
            <a:r>
              <a:rPr lang="en-US" dirty="0" err="1" smtClean="0"/>
              <a:t>printf</a:t>
            </a:r>
            <a:r>
              <a:rPr lang="en-US" dirty="0" smtClean="0"/>
              <a:t>("z %</a:t>
            </a:r>
            <a:r>
              <a:rPr lang="en-US" dirty="0" err="1" smtClean="0"/>
              <a:t>dn</a:t>
            </a:r>
            <a:r>
              <a:rPr lang="en-US" dirty="0" smtClean="0"/>
              <a:t>", z);</a:t>
            </a:r>
          </a:p>
          <a:p>
            <a:pPr fontAlgn="base">
              <a:buNone/>
            </a:pPr>
            <a:r>
              <a:rPr lang="en-US" dirty="0" smtClean="0"/>
              <a:t>}</a:t>
            </a:r>
          </a:p>
          <a:p>
            <a:pPr fontAlgn="base">
              <a:buNone/>
            </a:pPr>
            <a:r>
              <a:rPr lang="en-US" dirty="0" smtClean="0"/>
              <a:t>return 0;</a:t>
            </a:r>
          </a:p>
          <a:p>
            <a:pPr fontAlgn="base">
              <a:buNone/>
            </a:pPr>
            <a:r>
              <a:rPr lang="en-US" dirty="0" smtClean="0"/>
              <a:t>}</a:t>
            </a:r>
          </a:p>
          <a:p>
            <a:pPr fontAlgn="base">
              <a:buNone/>
            </a:pPr>
            <a:r>
              <a:rPr lang="en-US" dirty="0" smtClean="0"/>
              <a:t>Output:</a:t>
            </a:r>
          </a:p>
          <a:p>
            <a:pPr fontAlgn="base">
              <a:buNone/>
            </a:pPr>
            <a:endParaRPr lang="en-US" dirty="0" smtClean="0"/>
          </a:p>
          <a:p>
            <a:pPr>
              <a:buNone/>
            </a:pPr>
            <a:r>
              <a:rPr lang="en-US" b="1" dirty="0" smtClean="0"/>
              <a:t>Nested for loop in C</a:t>
            </a:r>
            <a:endParaRPr lang="en-US" dirty="0" smtClean="0"/>
          </a:p>
          <a:p>
            <a:pPr>
              <a:buNone/>
            </a:pPr>
            <a:r>
              <a:rPr lang="en-US" dirty="0" smtClean="0"/>
              <a:t>You can put one for loop inside another for loop in C. This is called nested for loop. </a:t>
            </a:r>
          </a:p>
          <a:p>
            <a:pPr fontAlgn="base">
              <a:buNone/>
            </a:pPr>
            <a:endParaRPr lang="en-US" dirty="0" smtClean="0"/>
          </a:p>
          <a:p>
            <a:pPr fontAlgn="base">
              <a:buNone/>
            </a:pPr>
            <a:endParaRPr lang="en-US" dirty="0" smtClean="0"/>
          </a:p>
        </p:txBody>
      </p:sp>
      <p:pic>
        <p:nvPicPr>
          <p:cNvPr id="1026" name="Picture 2" descr="Output - For Loop In C - Edureka"/>
          <p:cNvPicPr>
            <a:picLocks noChangeAspect="1" noChangeArrowheads="1"/>
          </p:cNvPicPr>
          <p:nvPr/>
        </p:nvPicPr>
        <p:blipFill>
          <a:blip r:embed="rId2"/>
          <a:srcRect/>
          <a:stretch>
            <a:fillRect/>
          </a:stretch>
        </p:blipFill>
        <p:spPr bwMode="auto">
          <a:xfrm>
            <a:off x="2438400" y="2895600"/>
            <a:ext cx="428625" cy="2333626"/>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458200" cy="6400800"/>
          </a:xfrm>
        </p:spPr>
        <p:txBody>
          <a:bodyPr numCol="2">
            <a:normAutofit fontScale="92500" lnSpcReduction="20000"/>
          </a:bodyPr>
          <a:lstStyle/>
          <a:p>
            <a:pPr>
              <a:buNone/>
            </a:pPr>
            <a:r>
              <a:rPr lang="en-US" sz="1900" b="1" u="sng" dirty="0" smtClean="0">
                <a:latin typeface="Times New Roman" pitchFamily="18" charset="0"/>
                <a:cs typeface="Times New Roman" pitchFamily="18" charset="0"/>
              </a:rPr>
              <a:t>Repeating same set of instructions again and again in more number of places</a:t>
            </a:r>
          </a:p>
          <a:p>
            <a:pPr>
              <a:buNone/>
            </a:pPr>
            <a:r>
              <a:rPr lang="en-US" dirty="0" smtClean="0">
                <a:latin typeface="Times New Roman" pitchFamily="18" charset="0"/>
                <a:cs typeface="Times New Roman" pitchFamily="18" charset="0"/>
              </a:rPr>
              <a:t>main()</a:t>
            </a:r>
          </a:p>
          <a:p>
            <a:pPr>
              <a:buNone/>
            </a:pPr>
            <a:r>
              <a:rPr lang="en-US" dirty="0" smtClean="0">
                <a:latin typeface="Times New Roman" pitchFamily="18" charset="0"/>
                <a:cs typeface="Times New Roman" pitchFamily="18" charset="0"/>
              </a:rPr>
              <a:t>{</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=1;</a:t>
            </a:r>
          </a:p>
          <a:p>
            <a:pPr>
              <a:buNone/>
            </a:pPr>
            <a:r>
              <a:rPr lang="en-US" dirty="0" smtClean="0">
                <a:latin typeface="Times New Roman" pitchFamily="18" charset="0"/>
                <a:cs typeface="Times New Roman" pitchFamily="18" charset="0"/>
              </a:rPr>
              <a:t>{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534400" cy="6400800"/>
          </a:xfrm>
        </p:spPr>
        <p:txBody>
          <a:bodyPr>
            <a:normAutofit fontScale="70000" lnSpcReduction="20000"/>
          </a:bodyPr>
          <a:lstStyle/>
          <a:p>
            <a:pPr>
              <a:buNone/>
            </a:pPr>
            <a:r>
              <a:rPr lang="en-US" dirty="0" smtClean="0">
                <a:latin typeface="Times New Roman" pitchFamily="18" charset="0"/>
                <a:cs typeface="Times New Roman" pitchFamily="18" charset="0"/>
              </a:rPr>
              <a:t>The syntax of the while loop is:</a:t>
            </a:r>
          </a:p>
          <a:p>
            <a:pPr>
              <a:buNone/>
            </a:pPr>
            <a:r>
              <a:rPr lang="en-US" b="1" dirty="0" smtClean="0">
                <a:latin typeface="Times New Roman" pitchFamily="18" charset="0"/>
                <a:cs typeface="Times New Roman" pitchFamily="18" charset="0"/>
              </a:rPr>
              <a:t>while (</a:t>
            </a:r>
            <a:r>
              <a:rPr lang="en-US" b="1" dirty="0" err="1" smtClean="0">
                <a:latin typeface="Times New Roman" pitchFamily="18" charset="0"/>
                <a:cs typeface="Times New Roman" pitchFamily="18" charset="0"/>
              </a:rPr>
              <a:t>testExpression</a:t>
            </a:r>
            <a:r>
              <a:rPr lang="en-US" b="1" dirty="0" smtClean="0">
                <a:latin typeface="Times New Roman" pitchFamily="18" charset="0"/>
                <a:cs typeface="Times New Roman" pitchFamily="18" charset="0"/>
              </a:rPr>
              <a:t>) </a:t>
            </a:r>
          </a:p>
          <a:p>
            <a:pPr>
              <a:buNone/>
            </a:pPr>
            <a:r>
              <a:rPr lang="en-US" b="1" dirty="0" smtClean="0">
                <a:latin typeface="Times New Roman" pitchFamily="18" charset="0"/>
                <a:cs typeface="Times New Roman" pitchFamily="18" charset="0"/>
              </a:rPr>
              <a:t>{ // statements inside the body of the loop }</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Example:</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 1; </a:t>
            </a:r>
          </a:p>
          <a:p>
            <a:pPr>
              <a:buNone/>
            </a:pPr>
            <a:r>
              <a:rPr lang="en-US" dirty="0" smtClean="0">
                <a:latin typeface="Times New Roman" pitchFamily="18" charset="0"/>
                <a:cs typeface="Times New Roman" pitchFamily="18" charset="0"/>
              </a:rPr>
              <a:t>while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&lt;= 5) </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("%d\n",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return 0; }</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A=++</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p>
        </p:txBody>
      </p:sp>
      <p:pic>
        <p:nvPicPr>
          <p:cNvPr id="92162" name="Picture 2" descr="flowchart of while loop in C programming"/>
          <p:cNvPicPr>
            <a:picLocks noChangeAspect="1" noChangeArrowheads="1"/>
          </p:cNvPicPr>
          <p:nvPr/>
        </p:nvPicPr>
        <p:blipFill>
          <a:blip r:embed="rId2"/>
          <a:srcRect/>
          <a:stretch>
            <a:fillRect/>
          </a:stretch>
        </p:blipFill>
        <p:spPr bwMode="auto">
          <a:xfrm>
            <a:off x="5257800" y="1600200"/>
            <a:ext cx="3048000" cy="3105150"/>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10600" cy="6324600"/>
          </a:xfrm>
        </p:spPr>
        <p:txBody>
          <a:bodyPr>
            <a:normAutofit fontScale="70000" lnSpcReduction="20000"/>
          </a:bodyPr>
          <a:lstStyle/>
          <a:p>
            <a:pPr>
              <a:buNone/>
            </a:pPr>
            <a:r>
              <a:rPr lang="en-US" dirty="0" smtClean="0">
                <a:latin typeface="Times New Roman" pitchFamily="18" charset="0"/>
                <a:cs typeface="Times New Roman" pitchFamily="18" charset="0"/>
              </a:rPr>
              <a:t>The syntax of the do...while loop is:</a:t>
            </a:r>
          </a:p>
          <a:p>
            <a:pPr>
              <a:buNone/>
            </a:pPr>
            <a:r>
              <a:rPr lang="en-US" b="1" dirty="0" smtClean="0">
                <a:latin typeface="Times New Roman" pitchFamily="18" charset="0"/>
                <a:cs typeface="Times New Roman" pitchFamily="18" charset="0"/>
              </a:rPr>
              <a:t>do { </a:t>
            </a:r>
          </a:p>
          <a:p>
            <a:pPr>
              <a:buNone/>
            </a:pPr>
            <a:r>
              <a:rPr lang="en-US" b="1" dirty="0" smtClean="0">
                <a:latin typeface="Times New Roman" pitchFamily="18" charset="0"/>
                <a:cs typeface="Times New Roman" pitchFamily="18" charset="0"/>
              </a:rPr>
              <a:t>// statements inside the body of the loop</a:t>
            </a:r>
          </a:p>
          <a:p>
            <a:pPr>
              <a:buNone/>
            </a:pPr>
            <a:r>
              <a:rPr lang="en-US" b="1" dirty="0" smtClean="0">
                <a:latin typeface="Times New Roman" pitchFamily="18" charset="0"/>
                <a:cs typeface="Times New Roman" pitchFamily="18" charset="0"/>
              </a:rPr>
              <a:t> } </a:t>
            </a:r>
          </a:p>
          <a:p>
            <a:pPr>
              <a:buNone/>
            </a:pPr>
            <a:r>
              <a:rPr lang="en-US" b="1" dirty="0" smtClean="0">
                <a:latin typeface="Times New Roman" pitchFamily="18" charset="0"/>
                <a:cs typeface="Times New Roman" pitchFamily="18" charset="0"/>
              </a:rPr>
              <a:t>while (</a:t>
            </a:r>
            <a:r>
              <a:rPr lang="en-US" b="1" dirty="0" err="1" smtClean="0">
                <a:latin typeface="Times New Roman" pitchFamily="18" charset="0"/>
                <a:cs typeface="Times New Roman" pitchFamily="18" charset="0"/>
              </a:rPr>
              <a:t>testExpression</a:t>
            </a:r>
            <a:r>
              <a:rPr lang="en-US" b="1" dirty="0" smtClean="0">
                <a:latin typeface="Times New Roman" pitchFamily="18" charset="0"/>
                <a:cs typeface="Times New Roman" pitchFamily="18" charset="0"/>
              </a:rPr>
              <a:t>);</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Example:</a:t>
            </a: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 </a:t>
            </a:r>
          </a:p>
          <a:p>
            <a:pPr>
              <a:buNone/>
            </a:pPr>
            <a:r>
              <a:rPr lang="en-US" dirty="0" smtClean="0">
                <a:latin typeface="Times New Roman" pitchFamily="18" charset="0"/>
                <a:cs typeface="Times New Roman" pitchFamily="18" charset="0"/>
              </a:rPr>
              <a:t>double number, sum = 0; </a:t>
            </a:r>
          </a:p>
          <a:p>
            <a:pPr>
              <a:buNone/>
            </a:pPr>
            <a:r>
              <a:rPr lang="en-US" dirty="0" smtClean="0">
                <a:latin typeface="Times New Roman" pitchFamily="18" charset="0"/>
                <a:cs typeface="Times New Roman" pitchFamily="18" charset="0"/>
              </a:rPr>
              <a:t>// the body of the loop is executed at least once </a:t>
            </a:r>
          </a:p>
          <a:p>
            <a:pPr>
              <a:buNone/>
            </a:pPr>
            <a:r>
              <a:rPr lang="en-US" dirty="0" smtClean="0">
                <a:latin typeface="Times New Roman" pitchFamily="18" charset="0"/>
                <a:cs typeface="Times New Roman" pitchFamily="18" charset="0"/>
              </a:rPr>
              <a:t>do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("Enter a number: "); </a:t>
            </a:r>
          </a:p>
          <a:p>
            <a:pPr>
              <a:buNone/>
            </a:pPr>
            <a:r>
              <a:rPr lang="en-US" dirty="0" err="1" smtClean="0">
                <a:latin typeface="Times New Roman" pitchFamily="18" charset="0"/>
                <a:cs typeface="Times New Roman" pitchFamily="18" charset="0"/>
              </a:rPr>
              <a:t>scanf</a:t>
            </a:r>
            <a:r>
              <a:rPr lang="en-US" dirty="0" smtClean="0">
                <a:latin typeface="Times New Roman" pitchFamily="18" charset="0"/>
                <a:cs typeface="Times New Roman" pitchFamily="18" charset="0"/>
              </a:rPr>
              <a:t>("%lf", &amp;number); </a:t>
            </a:r>
          </a:p>
          <a:p>
            <a:pPr>
              <a:buNone/>
            </a:pPr>
            <a:r>
              <a:rPr lang="en-US" dirty="0" smtClean="0">
                <a:latin typeface="Times New Roman" pitchFamily="18" charset="0"/>
                <a:cs typeface="Times New Roman" pitchFamily="18" charset="0"/>
              </a:rPr>
              <a:t>sum += number; } </a:t>
            </a:r>
          </a:p>
          <a:p>
            <a:pPr>
              <a:buNone/>
            </a:pPr>
            <a:r>
              <a:rPr lang="en-US" dirty="0" smtClean="0">
                <a:latin typeface="Times New Roman" pitchFamily="18" charset="0"/>
                <a:cs typeface="Times New Roman" pitchFamily="18" charset="0"/>
              </a:rPr>
              <a:t>while(number != 0.0);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("Sum = %.2lf",sum);</a:t>
            </a:r>
          </a:p>
          <a:p>
            <a:pPr>
              <a:buNone/>
            </a:pPr>
            <a:r>
              <a:rPr lang="en-US" dirty="0" smtClean="0">
                <a:latin typeface="Times New Roman" pitchFamily="18" charset="0"/>
                <a:cs typeface="Times New Roman" pitchFamily="18" charset="0"/>
              </a:rPr>
              <a:t> return 0; }</a:t>
            </a:r>
            <a:endParaRPr lang="en-US" dirty="0">
              <a:latin typeface="Times New Roman" pitchFamily="18" charset="0"/>
              <a:cs typeface="Times New Roman" pitchFamily="18" charset="0"/>
            </a:endParaRPr>
          </a:p>
        </p:txBody>
      </p:sp>
      <p:pic>
        <p:nvPicPr>
          <p:cNvPr id="98306" name="Picture 2" descr="do while loop flowchart in C programming"/>
          <p:cNvPicPr>
            <a:picLocks noChangeAspect="1" noChangeArrowheads="1"/>
          </p:cNvPicPr>
          <p:nvPr/>
        </p:nvPicPr>
        <p:blipFill>
          <a:blip r:embed="rId2"/>
          <a:srcRect/>
          <a:stretch>
            <a:fillRect/>
          </a:stretch>
        </p:blipFill>
        <p:spPr bwMode="auto">
          <a:xfrm>
            <a:off x="6324600" y="4267200"/>
            <a:ext cx="2476500" cy="2590800"/>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1"/>
            <a:ext cx="8763000" cy="2362199"/>
          </a:xfrm>
        </p:spPr>
        <p:txBody>
          <a:bodyPr>
            <a:normAutofit fontScale="70000" lnSpcReduction="20000"/>
          </a:bodyPr>
          <a:lstStyle/>
          <a:p>
            <a:pPr>
              <a:buNone/>
            </a:pPr>
            <a:r>
              <a:rPr lang="en-US" b="1" dirty="0" smtClean="0"/>
              <a:t>C break</a:t>
            </a:r>
          </a:p>
          <a:p>
            <a:r>
              <a:rPr lang="en-US" dirty="0" smtClean="0"/>
              <a:t>The break statement </a:t>
            </a:r>
            <a:r>
              <a:rPr lang="en-US" b="1" u="sng" dirty="0" smtClean="0"/>
              <a:t>ends the loop immediately </a:t>
            </a:r>
            <a:r>
              <a:rPr lang="en-US" dirty="0" smtClean="0"/>
              <a:t>when it is encountered. </a:t>
            </a:r>
          </a:p>
          <a:p>
            <a:pPr>
              <a:buNone/>
            </a:pPr>
            <a:r>
              <a:rPr lang="en-US" dirty="0" smtClean="0"/>
              <a:t>Its syntax is:</a:t>
            </a:r>
          </a:p>
          <a:p>
            <a:pPr>
              <a:buNone/>
            </a:pPr>
            <a:r>
              <a:rPr lang="en-US" dirty="0" smtClean="0"/>
              <a:t>break;</a:t>
            </a:r>
          </a:p>
          <a:p>
            <a:r>
              <a:rPr lang="en-US" dirty="0" smtClean="0"/>
              <a:t>The break statement is almost always used with if...else statement inside the loop.</a:t>
            </a:r>
          </a:p>
          <a:p>
            <a:endParaRPr lang="en-US" dirty="0"/>
          </a:p>
        </p:txBody>
      </p:sp>
      <p:pic>
        <p:nvPicPr>
          <p:cNvPr id="99330" name="Picture 2" descr="Working of break statement"/>
          <p:cNvPicPr>
            <a:picLocks noChangeAspect="1" noChangeArrowheads="1"/>
          </p:cNvPicPr>
          <p:nvPr/>
        </p:nvPicPr>
        <p:blipFill>
          <a:blip r:embed="rId2"/>
          <a:srcRect/>
          <a:stretch>
            <a:fillRect/>
          </a:stretch>
        </p:blipFill>
        <p:spPr bwMode="auto">
          <a:xfrm>
            <a:off x="685800" y="2209800"/>
            <a:ext cx="7620000" cy="4431576"/>
          </a:xfrm>
          <a:prstGeom prst="rect">
            <a:avLst/>
          </a:prstGeom>
          <a:noFill/>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srcRect l="32500" t="26667" r="22500" b="14667"/>
          <a:stretch>
            <a:fillRect/>
          </a:stretch>
        </p:blipFill>
        <p:spPr bwMode="auto">
          <a:xfrm>
            <a:off x="304800" y="304800"/>
            <a:ext cx="6858000" cy="5029200"/>
          </a:xfrm>
          <a:prstGeom prst="rect">
            <a:avLst/>
          </a:prstGeom>
          <a:noFill/>
          <a:ln w="9525">
            <a:noFill/>
            <a:miter lim="800000"/>
            <a:headEnd/>
            <a:tailEnd/>
          </a:ln>
          <a:effectLst/>
        </p:spPr>
      </p:pic>
      <p:sp>
        <p:nvSpPr>
          <p:cNvPr id="100355" name="Rectangle 3"/>
          <p:cNvSpPr>
            <a:spLocks noChangeArrowheads="1"/>
          </p:cNvSpPr>
          <p:nvPr/>
        </p:nvSpPr>
        <p:spPr bwMode="auto">
          <a:xfrm>
            <a:off x="457200" y="5638800"/>
            <a:ext cx="2743200" cy="1077218"/>
          </a:xfrm>
          <a:prstGeom prst="rect">
            <a:avLst/>
          </a:prstGeom>
          <a:solidFill>
            <a:srgbClr val="F5F5F5"/>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5265E"/>
                </a:solidFill>
                <a:effectLst/>
                <a:latin typeface="Droid Sans Mono"/>
                <a:cs typeface="Arial" pitchFamily="34" charset="0"/>
              </a:rPr>
              <a:t>Enter a n1: 2.4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5265E"/>
                </a:solidFill>
                <a:effectLst/>
                <a:latin typeface="Droid Sans Mono"/>
                <a:cs typeface="Arial" pitchFamily="34" charset="0"/>
              </a:rPr>
              <a:t>Enter a n2: 4.5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5265E"/>
                </a:solidFill>
                <a:effectLst/>
                <a:latin typeface="Droid Sans Mono"/>
                <a:cs typeface="Arial" pitchFamily="34" charset="0"/>
              </a:rPr>
              <a:t>Enter a n3: 3.4</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5265E"/>
                </a:solidFill>
                <a:effectLst/>
                <a:latin typeface="Droid Sans Mono"/>
                <a:cs typeface="Arial" pitchFamily="34" charset="0"/>
              </a:rPr>
              <a:t> Enter a n4: -3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25265E"/>
                </a:solidFill>
                <a:effectLst/>
                <a:latin typeface="Droid Sans Mono"/>
                <a:cs typeface="Arial" pitchFamily="34" charset="0"/>
              </a:rPr>
              <a:t>Sum = 10.30</a:t>
            </a:r>
            <a:r>
              <a:rPr kumimoji="0" lang="en-US" sz="1400" b="0" i="0" u="none" strike="noStrike" cap="none" normalizeH="0" baseline="0" dirty="0" smtClean="0">
                <a:ln>
                  <a:noFill/>
                </a:ln>
                <a:solidFill>
                  <a:schemeClr val="tx1"/>
                </a:solidFill>
                <a:effectLst/>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1"/>
            <a:ext cx="8229600" cy="2438400"/>
          </a:xfrm>
        </p:spPr>
        <p:txBody>
          <a:bodyPr>
            <a:normAutofit fontScale="70000" lnSpcReduction="20000"/>
          </a:bodyPr>
          <a:lstStyle/>
          <a:p>
            <a:pPr>
              <a:buNone/>
            </a:pPr>
            <a:r>
              <a:rPr lang="en-US" b="1" dirty="0" smtClean="0">
                <a:latin typeface="Times New Roman" pitchFamily="18" charset="0"/>
                <a:cs typeface="Times New Roman" pitchFamily="18" charset="0"/>
              </a:rPr>
              <a:t>C continue</a:t>
            </a:r>
          </a:p>
          <a:p>
            <a:r>
              <a:rPr lang="en-US" dirty="0" smtClean="0">
                <a:latin typeface="Times New Roman" pitchFamily="18" charset="0"/>
                <a:cs typeface="Times New Roman" pitchFamily="18" charset="0"/>
              </a:rPr>
              <a:t>The continue statement </a:t>
            </a:r>
            <a:r>
              <a:rPr lang="en-US" b="1" u="sng" dirty="0" smtClean="0">
                <a:latin typeface="Times New Roman" pitchFamily="18" charset="0"/>
                <a:cs typeface="Times New Roman" pitchFamily="18" charset="0"/>
              </a:rPr>
              <a:t>skips the current iteration </a:t>
            </a:r>
            <a:r>
              <a:rPr lang="en-US" dirty="0" smtClean="0">
                <a:latin typeface="Times New Roman" pitchFamily="18" charset="0"/>
                <a:cs typeface="Times New Roman" pitchFamily="18" charset="0"/>
              </a:rPr>
              <a:t>of the loop and </a:t>
            </a:r>
            <a:r>
              <a:rPr lang="en-US" b="1" u="sng" dirty="0" smtClean="0">
                <a:latin typeface="Times New Roman" pitchFamily="18" charset="0"/>
                <a:cs typeface="Times New Roman" pitchFamily="18" charset="0"/>
              </a:rPr>
              <a:t>continues with the next iteration</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Its syntax is:</a:t>
            </a:r>
          </a:p>
          <a:p>
            <a:pPr>
              <a:buNone/>
            </a:pPr>
            <a:r>
              <a:rPr lang="en-US" dirty="0" smtClean="0">
                <a:latin typeface="Times New Roman" pitchFamily="18" charset="0"/>
                <a:cs typeface="Times New Roman" pitchFamily="18" charset="0"/>
              </a:rPr>
              <a:t>continue;</a:t>
            </a:r>
          </a:p>
          <a:p>
            <a:pPr>
              <a:buNone/>
            </a:pPr>
            <a:r>
              <a:rPr lang="en-US" dirty="0" smtClean="0">
                <a:latin typeface="Times New Roman" pitchFamily="18" charset="0"/>
                <a:cs typeface="Times New Roman" pitchFamily="18" charset="0"/>
              </a:rPr>
              <a:t>The continue statement is almost always used with the if...else statement.</a:t>
            </a:r>
          </a:p>
          <a:p>
            <a:endParaRPr lang="en-US" dirty="0">
              <a:latin typeface="Times New Roman" pitchFamily="18" charset="0"/>
              <a:cs typeface="Times New Roman" pitchFamily="18" charset="0"/>
            </a:endParaRPr>
          </a:p>
        </p:txBody>
      </p:sp>
      <p:pic>
        <p:nvPicPr>
          <p:cNvPr id="101379" name="Picture 3" descr="Working of continue statement in C programming"/>
          <p:cNvPicPr>
            <a:picLocks noChangeAspect="1" noChangeArrowheads="1"/>
          </p:cNvPicPr>
          <p:nvPr/>
        </p:nvPicPr>
        <p:blipFill>
          <a:blip r:embed="rId2"/>
          <a:srcRect/>
          <a:stretch>
            <a:fillRect/>
          </a:stretch>
        </p:blipFill>
        <p:spPr bwMode="auto">
          <a:xfrm>
            <a:off x="609600" y="2514601"/>
            <a:ext cx="5867400" cy="4343400"/>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srcRect l="31500" t="26667" r="35000" b="13778"/>
          <a:stretch>
            <a:fillRect/>
          </a:stretch>
        </p:blipFill>
        <p:spPr bwMode="auto">
          <a:xfrm>
            <a:off x="609600" y="533400"/>
            <a:ext cx="5105400"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8458200" cy="1371600"/>
          </a:xfrm>
        </p:spPr>
        <p:txBody>
          <a:bodyPr>
            <a:normAutofit fontScale="62500" lnSpcReduction="20000"/>
          </a:bodyPr>
          <a:lstStyle/>
          <a:p>
            <a:r>
              <a:rPr lang="en-US" dirty="0" smtClean="0"/>
              <a:t>The Entry Point is compiled too. </a:t>
            </a:r>
            <a:r>
              <a:rPr lang="en-US" dirty="0" err="1" smtClean="0"/>
              <a:t>show_message</a:t>
            </a:r>
            <a:r>
              <a:rPr lang="en-US" dirty="0" smtClean="0"/>
              <a:t> is joined to the source code through linker. But unlike the static library, the machine code of </a:t>
            </a:r>
            <a:r>
              <a:rPr lang="en-US" dirty="0" err="1" smtClean="0"/>
              <a:t>show_message</a:t>
            </a:r>
            <a:r>
              <a:rPr lang="en-US" dirty="0" smtClean="0"/>
              <a:t> is not added to the executable file:</a:t>
            </a:r>
          </a:p>
          <a:p>
            <a:r>
              <a:rPr lang="en-US" dirty="0" smtClean="0"/>
              <a:t/>
            </a:r>
            <a:br>
              <a:rPr lang="en-US" dirty="0" smtClean="0"/>
            </a:br>
            <a:endParaRPr lang="en-US" dirty="0"/>
          </a:p>
        </p:txBody>
      </p:sp>
      <p:pic>
        <p:nvPicPr>
          <p:cNvPr id="2050" name="Picture 2" descr="https://miro.medium.com/max/931/1*8tn2TY0AXTZWK2DqLP24Sw.png"/>
          <p:cNvPicPr>
            <a:picLocks noChangeAspect="1" noChangeArrowheads="1"/>
          </p:cNvPicPr>
          <p:nvPr/>
        </p:nvPicPr>
        <p:blipFill>
          <a:blip r:embed="rId2"/>
          <a:srcRect/>
          <a:stretch>
            <a:fillRect/>
          </a:stretch>
        </p:blipFill>
        <p:spPr bwMode="auto">
          <a:xfrm>
            <a:off x="152400" y="1755536"/>
            <a:ext cx="6854825" cy="5102464"/>
          </a:xfrm>
          <a:prstGeom prst="rect">
            <a:avLst/>
          </a:prstGeom>
          <a:noFill/>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458200" cy="5745163"/>
          </a:xfrm>
        </p:spPr>
        <p:txBody>
          <a:bodyPr numCol="2">
            <a:noAutofit/>
          </a:bodyPr>
          <a:lstStyle/>
          <a:p>
            <a:pPr>
              <a:buNone/>
            </a:pPr>
            <a:r>
              <a:rPr lang="en-US" sz="2000" b="1" dirty="0" smtClean="0">
                <a:latin typeface="Times New Roman" pitchFamily="18" charset="0"/>
                <a:cs typeface="Times New Roman" pitchFamily="18" charset="0"/>
              </a:rPr>
              <a:t>Syntax of </a:t>
            </a:r>
            <a:r>
              <a:rPr lang="en-US" sz="2000" b="1" dirty="0" err="1" smtClean="0">
                <a:latin typeface="Times New Roman" pitchFamily="18" charset="0"/>
                <a:cs typeface="Times New Roman" pitchFamily="18" charset="0"/>
              </a:rPr>
              <a:t>goto</a:t>
            </a:r>
            <a:r>
              <a:rPr lang="en-US" sz="2000" b="1" dirty="0" smtClean="0">
                <a:latin typeface="Times New Roman" pitchFamily="18" charset="0"/>
                <a:cs typeface="Times New Roman" pitchFamily="18" charset="0"/>
              </a:rPr>
              <a:t> Statement</a:t>
            </a:r>
          </a:p>
          <a:p>
            <a:pPr>
              <a:buNone/>
            </a:pPr>
            <a:r>
              <a:rPr lang="en-US" sz="2000" dirty="0" err="1" smtClean="0">
                <a:latin typeface="Times New Roman" pitchFamily="18" charset="0"/>
                <a:cs typeface="Times New Roman" pitchFamily="18" charset="0"/>
              </a:rPr>
              <a:t>goto</a:t>
            </a:r>
            <a:r>
              <a:rPr lang="en-US" sz="2000" dirty="0" smtClean="0">
                <a:latin typeface="Times New Roman" pitchFamily="18" charset="0"/>
                <a:cs typeface="Times New Roman" pitchFamily="18" charset="0"/>
              </a:rPr>
              <a:t> label; </a:t>
            </a:r>
          </a:p>
          <a:p>
            <a:pPr>
              <a:buNone/>
            </a:pPr>
            <a:r>
              <a:rPr lang="en-US" sz="2000" dirty="0" smtClean="0">
                <a:latin typeface="Times New Roman" pitchFamily="18" charset="0"/>
                <a:cs typeface="Times New Roman" pitchFamily="18" charset="0"/>
              </a:rPr>
              <a:t>... .. ...</a:t>
            </a:r>
          </a:p>
          <a:p>
            <a:pPr>
              <a:buNone/>
            </a:pPr>
            <a:r>
              <a:rPr lang="en-US" sz="2000" dirty="0" smtClean="0">
                <a:latin typeface="Times New Roman" pitchFamily="18" charset="0"/>
                <a:cs typeface="Times New Roman" pitchFamily="18" charset="0"/>
              </a:rPr>
              <a:t> ... .. ... </a:t>
            </a:r>
          </a:p>
          <a:p>
            <a:pPr>
              <a:buNone/>
            </a:pPr>
            <a:r>
              <a:rPr lang="en-US" sz="2000" dirty="0" smtClean="0">
                <a:latin typeface="Times New Roman" pitchFamily="18" charset="0"/>
                <a:cs typeface="Times New Roman" pitchFamily="18" charset="0"/>
              </a:rPr>
              <a:t>label: statement;</a:t>
            </a:r>
          </a:p>
          <a:p>
            <a:pPr>
              <a:buNone/>
            </a:pPr>
            <a:endParaRPr lang="en-US" sz="1200" dirty="0" smtClean="0">
              <a:latin typeface="Times New Roman" pitchFamily="18" charset="0"/>
              <a:cs typeface="Times New Roman" pitchFamily="18" charset="0"/>
            </a:endParaRPr>
          </a:p>
          <a:p>
            <a:pPr>
              <a:buNone/>
            </a:pPr>
            <a:r>
              <a:rPr lang="en-US" sz="1200" b="1" dirty="0" smtClean="0">
                <a:latin typeface="Times New Roman" pitchFamily="18" charset="0"/>
                <a:cs typeface="Times New Roman" pitchFamily="18" charset="0"/>
              </a:rPr>
              <a:t>The fact that '</a:t>
            </a:r>
            <a:r>
              <a:rPr lang="en-US" sz="1200" b="1" dirty="0" err="1" smtClean="0">
                <a:latin typeface="Times New Roman" pitchFamily="18" charset="0"/>
                <a:cs typeface="Times New Roman" pitchFamily="18" charset="0"/>
              </a:rPr>
              <a:t>goto</a:t>
            </a:r>
            <a:r>
              <a:rPr lang="en-US" sz="1200" b="1" dirty="0" smtClean="0">
                <a:latin typeface="Times New Roman" pitchFamily="18" charset="0"/>
                <a:cs typeface="Times New Roman" pitchFamily="18" charset="0"/>
              </a:rPr>
              <a:t>' can do anything is exactly why we don't use it.“</a:t>
            </a:r>
          </a:p>
          <a:p>
            <a:pPr>
              <a:buNone/>
            </a:pPr>
            <a:endParaRPr lang="en-US" sz="1200" b="1" dirty="0" smtClean="0">
              <a:latin typeface="Times New Roman" pitchFamily="18" charset="0"/>
              <a:cs typeface="Times New Roman" pitchFamily="18" charset="0"/>
            </a:endParaRPr>
          </a:p>
          <a:p>
            <a:pPr>
              <a:buNone/>
            </a:pPr>
            <a:endParaRPr lang="en-US" sz="1800" dirty="0" smtClean="0">
              <a:latin typeface="Times New Roman" pitchFamily="18" charset="0"/>
              <a:cs typeface="Times New Roman" pitchFamily="18" charset="0"/>
            </a:endParaRPr>
          </a:p>
          <a:p>
            <a:pPr>
              <a:buNone/>
            </a:pPr>
            <a:endParaRPr lang="en-US" sz="1800" dirty="0" smtClean="0">
              <a:latin typeface="Times New Roman" pitchFamily="18" charset="0"/>
              <a:cs typeface="Times New Roman" pitchFamily="18" charset="0"/>
            </a:endParaRPr>
          </a:p>
          <a:p>
            <a:pPr>
              <a:buNone/>
            </a:pPr>
            <a:r>
              <a:rPr lang="en-US" sz="1800" dirty="0" smtClean="0">
                <a:latin typeface="Times New Roman" pitchFamily="18" charset="0"/>
                <a:cs typeface="Times New Roman" pitchFamily="18" charset="0"/>
              </a:rPr>
              <a:t>#include &lt;</a:t>
            </a:r>
            <a:r>
              <a:rPr lang="en-US" sz="1800" dirty="0" err="1" smtClean="0">
                <a:latin typeface="Times New Roman" pitchFamily="18" charset="0"/>
                <a:cs typeface="Times New Roman" pitchFamily="18" charset="0"/>
              </a:rPr>
              <a:t>stdio.h</a:t>
            </a:r>
            <a:r>
              <a:rPr lang="en-US" sz="1800" dirty="0" smtClean="0">
                <a:latin typeface="Times New Roman" pitchFamily="18" charset="0"/>
                <a:cs typeface="Times New Roman" pitchFamily="18" charset="0"/>
              </a:rPr>
              <a:t>&gt;</a:t>
            </a:r>
          </a:p>
          <a:p>
            <a:pPr>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main () {</a:t>
            </a:r>
          </a:p>
          <a:p>
            <a:pPr>
              <a:buNone/>
            </a:pPr>
            <a:endParaRPr lang="en-US" sz="1800" dirty="0" smtClean="0">
              <a:latin typeface="Times New Roman" pitchFamily="18" charset="0"/>
              <a:cs typeface="Times New Roman" pitchFamily="18" charset="0"/>
            </a:endParaRPr>
          </a:p>
          <a:p>
            <a:pPr>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a = 10; </a:t>
            </a:r>
          </a:p>
          <a:p>
            <a:pPr>
              <a:buNone/>
            </a:pPr>
            <a:endParaRPr lang="en-US" sz="1800" dirty="0" smtClean="0">
              <a:latin typeface="Times New Roman" pitchFamily="18" charset="0"/>
              <a:cs typeface="Times New Roman" pitchFamily="18" charset="0"/>
            </a:endParaRPr>
          </a:p>
          <a:p>
            <a:pPr>
              <a:buNone/>
            </a:pPr>
            <a:r>
              <a:rPr lang="en-US" sz="1800" dirty="0" smtClean="0">
                <a:latin typeface="Times New Roman" pitchFamily="18" charset="0"/>
                <a:cs typeface="Times New Roman" pitchFamily="18" charset="0"/>
              </a:rPr>
              <a:t> LOOP:    do { if( a == 15) </a:t>
            </a:r>
          </a:p>
          <a:p>
            <a:pPr>
              <a:buNone/>
            </a:pPr>
            <a:r>
              <a:rPr lang="en-US" sz="1800" dirty="0" smtClean="0">
                <a:latin typeface="Times New Roman" pitchFamily="18" charset="0"/>
                <a:cs typeface="Times New Roman" pitchFamily="18" charset="0"/>
              </a:rPr>
              <a:t>{</a:t>
            </a:r>
          </a:p>
          <a:p>
            <a:pPr>
              <a:buNone/>
            </a:pPr>
            <a:r>
              <a:rPr lang="en-US" sz="1800" dirty="0" smtClean="0">
                <a:latin typeface="Times New Roman" pitchFamily="18" charset="0"/>
                <a:cs typeface="Times New Roman" pitchFamily="18" charset="0"/>
              </a:rPr>
              <a:t>a = a + 1; </a:t>
            </a:r>
          </a:p>
          <a:p>
            <a:pPr>
              <a:buNone/>
            </a:pPr>
            <a:r>
              <a:rPr lang="en-US" sz="1800" dirty="0" err="1" smtClean="0">
                <a:latin typeface="Times New Roman" pitchFamily="18" charset="0"/>
                <a:cs typeface="Times New Roman" pitchFamily="18" charset="0"/>
              </a:rPr>
              <a:t>goto</a:t>
            </a:r>
            <a:r>
              <a:rPr lang="en-US" sz="1800" dirty="0" smtClean="0">
                <a:latin typeface="Times New Roman" pitchFamily="18" charset="0"/>
                <a:cs typeface="Times New Roman" pitchFamily="18" charset="0"/>
              </a:rPr>
              <a:t> LOOP; </a:t>
            </a:r>
          </a:p>
          <a:p>
            <a:pPr>
              <a:buNone/>
            </a:pPr>
            <a:r>
              <a:rPr lang="en-US" sz="1800" dirty="0" smtClean="0">
                <a:latin typeface="Times New Roman" pitchFamily="18" charset="0"/>
                <a:cs typeface="Times New Roman" pitchFamily="18" charset="0"/>
              </a:rPr>
              <a:t>} </a:t>
            </a:r>
          </a:p>
          <a:p>
            <a:pPr>
              <a:buNone/>
            </a:pPr>
            <a:r>
              <a:rPr lang="en-US" sz="1800" dirty="0" err="1" smtClean="0">
                <a:latin typeface="Times New Roman" pitchFamily="18" charset="0"/>
                <a:cs typeface="Times New Roman" pitchFamily="18" charset="0"/>
              </a:rPr>
              <a:t>printf</a:t>
            </a:r>
            <a:r>
              <a:rPr lang="en-US" sz="1800" dirty="0" smtClean="0">
                <a:latin typeface="Times New Roman" pitchFamily="18" charset="0"/>
                <a:cs typeface="Times New Roman" pitchFamily="18" charset="0"/>
              </a:rPr>
              <a:t>("value of a: %d\n", a); </a:t>
            </a:r>
          </a:p>
          <a:p>
            <a:pPr>
              <a:buNone/>
            </a:pPr>
            <a:r>
              <a:rPr lang="en-US" sz="1800" dirty="0" smtClean="0">
                <a:latin typeface="Times New Roman" pitchFamily="18" charset="0"/>
                <a:cs typeface="Times New Roman" pitchFamily="18" charset="0"/>
              </a:rPr>
              <a:t>a++; </a:t>
            </a:r>
          </a:p>
          <a:p>
            <a:pPr>
              <a:buNone/>
            </a:pPr>
            <a:r>
              <a:rPr lang="en-US" sz="1800" dirty="0" smtClean="0">
                <a:latin typeface="Times New Roman" pitchFamily="18" charset="0"/>
                <a:cs typeface="Times New Roman" pitchFamily="18" charset="0"/>
              </a:rPr>
              <a:t>}</a:t>
            </a:r>
          </a:p>
          <a:p>
            <a:pPr>
              <a:buNone/>
            </a:pPr>
            <a:r>
              <a:rPr lang="en-US" sz="1800" dirty="0" smtClean="0">
                <a:latin typeface="Times New Roman" pitchFamily="18" charset="0"/>
                <a:cs typeface="Times New Roman" pitchFamily="18" charset="0"/>
              </a:rPr>
              <a:t>while( a &lt; 20 ); </a:t>
            </a:r>
          </a:p>
          <a:p>
            <a:pPr>
              <a:buNone/>
            </a:pPr>
            <a:r>
              <a:rPr lang="en-US" sz="1800" dirty="0" smtClean="0">
                <a:latin typeface="Times New Roman" pitchFamily="18" charset="0"/>
                <a:cs typeface="Times New Roman" pitchFamily="18" charset="0"/>
              </a:rPr>
              <a:t>return 0; }</a:t>
            </a:r>
          </a:p>
          <a:p>
            <a:pPr>
              <a:buNone/>
            </a:pPr>
            <a:r>
              <a:rPr lang="en-US" sz="1800" dirty="0" smtClean="0">
                <a:latin typeface="Times New Roman" pitchFamily="18" charset="0"/>
                <a:cs typeface="Times New Roman" pitchFamily="18" charset="0"/>
              </a:rPr>
              <a:t>When the above code is compiled and executed, it produces the following result −</a:t>
            </a:r>
          </a:p>
          <a:p>
            <a:pPr>
              <a:buNone/>
            </a:pPr>
            <a:r>
              <a:rPr lang="en-US" sz="1800" dirty="0" smtClean="0">
                <a:latin typeface="Times New Roman" pitchFamily="18" charset="0"/>
                <a:cs typeface="Times New Roman" pitchFamily="18" charset="0"/>
              </a:rPr>
              <a:t>value of a: 10 </a:t>
            </a:r>
          </a:p>
          <a:p>
            <a:pPr>
              <a:buNone/>
            </a:pPr>
            <a:r>
              <a:rPr lang="en-US" sz="1800" dirty="0" smtClean="0">
                <a:latin typeface="Times New Roman" pitchFamily="18" charset="0"/>
                <a:cs typeface="Times New Roman" pitchFamily="18" charset="0"/>
              </a:rPr>
              <a:t>value of a: 11 </a:t>
            </a:r>
          </a:p>
          <a:p>
            <a:pPr>
              <a:buNone/>
            </a:pPr>
            <a:r>
              <a:rPr lang="en-US" sz="1800" dirty="0" smtClean="0">
                <a:latin typeface="Times New Roman" pitchFamily="18" charset="0"/>
                <a:cs typeface="Times New Roman" pitchFamily="18" charset="0"/>
              </a:rPr>
              <a:t>value of a: 12 </a:t>
            </a:r>
          </a:p>
          <a:p>
            <a:pPr>
              <a:buNone/>
            </a:pPr>
            <a:r>
              <a:rPr lang="en-US" sz="1800" dirty="0" smtClean="0">
                <a:latin typeface="Times New Roman" pitchFamily="18" charset="0"/>
                <a:cs typeface="Times New Roman" pitchFamily="18" charset="0"/>
              </a:rPr>
              <a:t>value of a: 13</a:t>
            </a:r>
          </a:p>
          <a:p>
            <a:pPr>
              <a:buNone/>
            </a:pPr>
            <a:r>
              <a:rPr lang="en-US" sz="1800" dirty="0" smtClean="0">
                <a:latin typeface="Times New Roman" pitchFamily="18" charset="0"/>
                <a:cs typeface="Times New Roman" pitchFamily="18" charset="0"/>
              </a:rPr>
              <a:t> value of a: 14</a:t>
            </a:r>
          </a:p>
          <a:p>
            <a:pPr>
              <a:buNone/>
            </a:pPr>
            <a:r>
              <a:rPr lang="en-US" sz="1800" dirty="0" smtClean="0">
                <a:latin typeface="Times New Roman" pitchFamily="18" charset="0"/>
                <a:cs typeface="Times New Roman" pitchFamily="18" charset="0"/>
              </a:rPr>
              <a:t> value of a: 16 </a:t>
            </a:r>
          </a:p>
          <a:p>
            <a:pPr>
              <a:buNone/>
            </a:pPr>
            <a:r>
              <a:rPr lang="en-US" sz="1800" dirty="0" smtClean="0">
                <a:latin typeface="Times New Roman" pitchFamily="18" charset="0"/>
                <a:cs typeface="Times New Roman" pitchFamily="18" charset="0"/>
              </a:rPr>
              <a:t>value of a: 17 </a:t>
            </a:r>
          </a:p>
          <a:p>
            <a:pPr>
              <a:buNone/>
            </a:pPr>
            <a:r>
              <a:rPr lang="en-US" sz="1800" dirty="0" smtClean="0">
                <a:latin typeface="Times New Roman" pitchFamily="18" charset="0"/>
                <a:cs typeface="Times New Roman" pitchFamily="18" charset="0"/>
              </a:rPr>
              <a:t>value of a: 18</a:t>
            </a:r>
          </a:p>
          <a:p>
            <a:pPr>
              <a:buNone/>
            </a:pPr>
            <a:r>
              <a:rPr lang="en-US" sz="1800" dirty="0" smtClean="0">
                <a:latin typeface="Times New Roman" pitchFamily="18" charset="0"/>
                <a:cs typeface="Times New Roman" pitchFamily="18" charset="0"/>
              </a:rPr>
              <a:t> value of a: 19</a:t>
            </a: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411162"/>
          </a:xfrm>
        </p:spPr>
        <p:txBody>
          <a:bodyPr>
            <a:normAutofit fontScale="90000"/>
          </a:bodyPr>
          <a:lstStyle/>
          <a:p>
            <a:r>
              <a:rPr lang="en-US" dirty="0" smtClean="0"/>
              <a:t>return</a:t>
            </a:r>
            <a:endParaRPr lang="en-US" dirty="0"/>
          </a:p>
        </p:txBody>
      </p:sp>
      <p:sp>
        <p:nvSpPr>
          <p:cNvPr id="3" name="Content Placeholder 2"/>
          <p:cNvSpPr>
            <a:spLocks noGrp="1"/>
          </p:cNvSpPr>
          <p:nvPr>
            <p:ph idx="1"/>
          </p:nvPr>
        </p:nvSpPr>
        <p:spPr>
          <a:xfrm>
            <a:off x="228600" y="762000"/>
            <a:ext cx="8458200" cy="1828800"/>
          </a:xfrm>
        </p:spPr>
        <p:txBody>
          <a:bodyPr>
            <a:normAutofit fontScale="47500" lnSpcReduction="20000"/>
          </a:bodyPr>
          <a:lstStyle/>
          <a:p>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return statement</a:t>
            </a:r>
            <a:r>
              <a:rPr lang="en-US" dirty="0" smtClean="0">
                <a:latin typeface="Times New Roman" pitchFamily="18" charset="0"/>
                <a:cs typeface="Times New Roman" pitchFamily="18" charset="0"/>
              </a:rPr>
              <a:t> returns the flow of the execution to the function from where it is called. </a:t>
            </a:r>
          </a:p>
          <a:p>
            <a:r>
              <a:rPr lang="en-US" dirty="0" smtClean="0">
                <a:latin typeface="Times New Roman" pitchFamily="18" charset="0"/>
                <a:cs typeface="Times New Roman" pitchFamily="18" charset="0"/>
              </a:rPr>
              <a:t>As soon as the statement is executed, the </a:t>
            </a:r>
            <a:r>
              <a:rPr lang="en-US" b="1" dirty="0" smtClean="0">
                <a:latin typeface="Times New Roman" pitchFamily="18" charset="0"/>
                <a:cs typeface="Times New Roman" pitchFamily="18" charset="0"/>
              </a:rPr>
              <a:t>flow of the program stops immediately</a:t>
            </a:r>
            <a:r>
              <a:rPr lang="en-US" dirty="0" smtClean="0">
                <a:latin typeface="Times New Roman" pitchFamily="18" charset="0"/>
                <a:cs typeface="Times New Roman" pitchFamily="18" charset="0"/>
              </a:rPr>
              <a:t> and return the control from where it was called.</a:t>
            </a:r>
          </a:p>
          <a:p>
            <a:r>
              <a:rPr lang="en-US" dirty="0" smtClean="0"/>
              <a:t>Returning control from function that does not return value:</a:t>
            </a:r>
            <a:br>
              <a:rPr lang="en-US" dirty="0" smtClean="0"/>
            </a:br>
            <a:r>
              <a:rPr lang="en-US" b="1" dirty="0" smtClean="0"/>
              <a:t>return; </a:t>
            </a:r>
          </a:p>
          <a:p>
            <a:r>
              <a:rPr lang="en-US" dirty="0" smtClean="0"/>
              <a:t>Returning control from function that returns value:</a:t>
            </a:r>
            <a:endParaRPr lang="en-US" dirty="0" smtClean="0">
              <a:latin typeface="Times New Roman" pitchFamily="18" charset="0"/>
              <a:cs typeface="Times New Roman" pitchFamily="18" charset="0"/>
            </a:endParaRPr>
          </a:p>
          <a:p>
            <a:pPr>
              <a:buNone/>
            </a:pPr>
            <a:r>
              <a:rPr lang="en-US" b="1" dirty="0" smtClean="0"/>
              <a:t>	return[expression/value];</a:t>
            </a:r>
            <a:endParaRPr lang="en-US" b="1" dirty="0">
              <a:latin typeface="Times New Roman" pitchFamily="18" charset="0"/>
              <a:cs typeface="Times New Roman" pitchFamily="18" charset="0"/>
            </a:endParaRPr>
          </a:p>
        </p:txBody>
      </p:sp>
      <p:pic>
        <p:nvPicPr>
          <p:cNvPr id="1026" name="Picture 2" descr="https://media.geeksforgeeks.org/wp-content/cdn-uploads/20191128194949/CPP-return-statement.png"/>
          <p:cNvPicPr>
            <a:picLocks noChangeAspect="1" noChangeArrowheads="1"/>
          </p:cNvPicPr>
          <p:nvPr/>
        </p:nvPicPr>
        <p:blipFill>
          <a:blip r:embed="rId2"/>
          <a:srcRect/>
          <a:stretch>
            <a:fillRect/>
          </a:stretch>
        </p:blipFill>
        <p:spPr bwMode="auto">
          <a:xfrm>
            <a:off x="952500" y="2362200"/>
            <a:ext cx="6743700" cy="4495800"/>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
            <a:ext cx="8458200" cy="4648200"/>
          </a:xfrm>
        </p:spPr>
        <p:txBody>
          <a:bodyPr>
            <a:noAutofit/>
          </a:bodyPr>
          <a:lstStyle/>
          <a:p>
            <a:pPr>
              <a:buNone/>
            </a:pPr>
            <a:r>
              <a:rPr lang="en-US" sz="1600" dirty="0" smtClean="0">
                <a:latin typeface="Times New Roman" pitchFamily="18" charset="0"/>
                <a:cs typeface="Times New Roman" pitchFamily="18" charset="0"/>
              </a:rPr>
              <a:t>void </a:t>
            </a:r>
            <a:r>
              <a:rPr lang="en-US" sz="1600" dirty="0" err="1" smtClean="0">
                <a:latin typeface="Times New Roman" pitchFamily="18" charset="0"/>
                <a:cs typeface="Times New Roman" pitchFamily="18" charset="0"/>
              </a:rPr>
              <a:t>func</a:t>
            </a: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 return; } </a:t>
            </a:r>
          </a:p>
          <a:p>
            <a:r>
              <a:rPr lang="en-US" sz="1600" dirty="0" smtClean="0">
                <a:latin typeface="Times New Roman" pitchFamily="18" charset="0"/>
                <a:cs typeface="Times New Roman" pitchFamily="18" charset="0"/>
              </a:rPr>
              <a:t>This syntax is used in function just as a jump statement in order to break the flow of the function and jump out of it. One can think of it as an alternative to “break statement” to use in functions.</a:t>
            </a:r>
          </a:p>
          <a:p>
            <a:pPr>
              <a:buNone/>
            </a:pPr>
            <a:r>
              <a:rPr lang="en-US" sz="1600" dirty="0" smtClean="0">
                <a:latin typeface="Times New Roman" pitchFamily="18" charset="0"/>
                <a:cs typeface="Times New Roman" pitchFamily="18" charset="0"/>
              </a:rPr>
              <a:t>Program list</a:t>
            </a:r>
          </a:p>
          <a:p>
            <a:pPr marL="514350" indent="-514350">
              <a:buFont typeface="+mj-lt"/>
              <a:buAutoNum type="arabicPeriod"/>
            </a:pPr>
            <a:r>
              <a:rPr lang="en-US" sz="1600" dirty="0" smtClean="0">
                <a:latin typeface="Times New Roman" pitchFamily="18" charset="0"/>
                <a:cs typeface="Times New Roman" pitchFamily="18" charset="0"/>
              </a:rPr>
              <a:t>Write a C program to find the given number is odd or even</a:t>
            </a:r>
          </a:p>
          <a:p>
            <a:pPr marL="514350" indent="-514350">
              <a:buFont typeface="+mj-lt"/>
              <a:buAutoNum type="arabicPeriod"/>
            </a:pPr>
            <a:r>
              <a:rPr lang="en-US" sz="1600" dirty="0" smtClean="0">
                <a:latin typeface="Times New Roman" pitchFamily="18" charset="0"/>
                <a:cs typeface="Times New Roman" pitchFamily="18" charset="0"/>
              </a:rPr>
              <a:t>Write a C program to calculate the factorial of a given number.</a:t>
            </a:r>
          </a:p>
          <a:p>
            <a:pPr marL="514350" indent="-514350">
              <a:buFont typeface="+mj-lt"/>
              <a:buAutoNum type="arabicPeriod"/>
            </a:pPr>
            <a:r>
              <a:rPr lang="en-US" sz="1600" dirty="0" smtClean="0">
                <a:latin typeface="Times New Roman" pitchFamily="18" charset="0"/>
                <a:cs typeface="Times New Roman" pitchFamily="18" charset="0"/>
              </a:rPr>
              <a:t>Write a C program to generate the </a:t>
            </a:r>
            <a:r>
              <a:rPr lang="en-US" sz="1600" dirty="0" err="1" smtClean="0">
                <a:latin typeface="Times New Roman" pitchFamily="18" charset="0"/>
                <a:cs typeface="Times New Roman" pitchFamily="18" charset="0"/>
              </a:rPr>
              <a:t>fibonacci</a:t>
            </a:r>
            <a:r>
              <a:rPr lang="en-US" sz="1600" dirty="0" smtClean="0">
                <a:latin typeface="Times New Roman" pitchFamily="18" charset="0"/>
                <a:cs typeface="Times New Roman" pitchFamily="18" charset="0"/>
              </a:rPr>
              <a:t> series.</a:t>
            </a:r>
          </a:p>
          <a:p>
            <a:pPr marL="514350" indent="-514350">
              <a:buFont typeface="+mj-lt"/>
              <a:buAutoNum type="arabicPeriod"/>
            </a:pPr>
            <a:r>
              <a:rPr lang="en-US" sz="1600" dirty="0" smtClean="0">
                <a:latin typeface="Times New Roman" pitchFamily="18" charset="0"/>
                <a:cs typeface="Times New Roman" pitchFamily="18" charset="0"/>
              </a:rPr>
              <a:t>Write a program to determine whether the input character is capital or small letter, digits or special symbol.</a:t>
            </a:r>
          </a:p>
          <a:p>
            <a:pPr marL="514350" indent="-514350">
              <a:buFont typeface="+mj-lt"/>
              <a:buAutoNum type="arabicPeriod"/>
            </a:pPr>
            <a:r>
              <a:rPr lang="en-US" sz="1600" dirty="0" smtClean="0">
                <a:latin typeface="Times New Roman" pitchFamily="18" charset="0"/>
                <a:cs typeface="Times New Roman" pitchFamily="18" charset="0"/>
              </a:rPr>
              <a:t>Write a Program to Check Whether a Number is Prime or not.</a:t>
            </a:r>
          </a:p>
          <a:p>
            <a:pPr marL="514350" indent="-514350">
              <a:buFont typeface="+mj-lt"/>
              <a:buAutoNum type="arabicPeriod"/>
            </a:pPr>
            <a:r>
              <a:rPr lang="en-US" sz="1600" dirty="0" smtClean="0">
                <a:latin typeface="Times New Roman" pitchFamily="18" charset="0"/>
                <a:cs typeface="Times New Roman" pitchFamily="18" charset="0"/>
              </a:rPr>
              <a:t>Write a program to find the largest and smallest among three given numbers.</a:t>
            </a:r>
          </a:p>
          <a:p>
            <a:pPr marL="514350" indent="-514350">
              <a:buFont typeface="+mj-lt"/>
              <a:buAutoNum type="arabicPeriod"/>
            </a:pPr>
            <a:r>
              <a:rPr lang="en-US" sz="1600" dirty="0" smtClean="0">
                <a:latin typeface="Times New Roman" pitchFamily="18" charset="0"/>
                <a:cs typeface="Times New Roman" pitchFamily="18" charset="0"/>
              </a:rPr>
              <a:t> Write a program to find the largest and smallest among three given numbers and also display whether the identified largest/smallest number is even or odd.</a:t>
            </a:r>
          </a:p>
          <a:p>
            <a:pPr marL="514350" indent="-514350">
              <a:buFont typeface="+mj-lt"/>
              <a:buAutoNum type="arabicPeriod"/>
            </a:pPr>
            <a:r>
              <a:rPr lang="en-US" sz="1600" dirty="0" smtClean="0">
                <a:latin typeface="Times New Roman" pitchFamily="18" charset="0"/>
                <a:cs typeface="Times New Roman" pitchFamily="18" charset="0"/>
              </a:rPr>
              <a:t>Write a program to find whether a character is consonant or vowel using switch statement.  </a:t>
            </a:r>
          </a:p>
          <a:p>
            <a:pPr marL="514350" indent="-514350">
              <a:buFont typeface="+mj-lt"/>
              <a:buAutoNum type="arabicPeriod"/>
            </a:pPr>
            <a:r>
              <a:rPr lang="en-US" sz="1600" dirty="0" smtClean="0">
                <a:latin typeface="Times New Roman" pitchFamily="18" charset="0"/>
                <a:cs typeface="Times New Roman" pitchFamily="18" charset="0"/>
              </a:rPr>
              <a:t>Write a program to print day name using switch case.</a:t>
            </a:r>
          </a:p>
          <a:p>
            <a:pPr marL="514350" indent="-514350">
              <a:buFont typeface="+mj-lt"/>
              <a:buAutoNum type="arabicPeriod"/>
            </a:pPr>
            <a:r>
              <a:rPr lang="en-US" sz="1600" dirty="0" smtClean="0">
                <a:latin typeface="Times New Roman" pitchFamily="18" charset="0"/>
                <a:cs typeface="Times New Roman" pitchFamily="18" charset="0"/>
              </a:rPr>
              <a:t>Write a program to check whether a number is positive, negative or zero using switch case.</a:t>
            </a:r>
          </a:p>
          <a:p>
            <a:pPr marL="514350" indent="-514350">
              <a:buFont typeface="+mj-lt"/>
              <a:buAutoNum type="arabicPeriod"/>
            </a:pPr>
            <a:r>
              <a:rPr lang="en-US" sz="1600" dirty="0" smtClean="0">
                <a:latin typeface="Times New Roman" pitchFamily="18" charset="0"/>
                <a:cs typeface="Times New Roman" pitchFamily="18" charset="0"/>
              </a:rPr>
              <a:t>Write a program to compute grade of students using if else adder. The grades are assigned as followed:</a:t>
            </a:r>
          </a:p>
        </p:txBody>
      </p:sp>
      <p:pic>
        <p:nvPicPr>
          <p:cNvPr id="4098" name="Picture 2"/>
          <p:cNvPicPr>
            <a:picLocks noChangeAspect="1" noChangeArrowheads="1"/>
          </p:cNvPicPr>
          <p:nvPr/>
        </p:nvPicPr>
        <p:blipFill>
          <a:blip r:embed="rId2"/>
          <a:srcRect l="37500" t="42667" r="36000" b="35111"/>
          <a:stretch>
            <a:fillRect/>
          </a:stretch>
        </p:blipFill>
        <p:spPr bwMode="auto">
          <a:xfrm>
            <a:off x="2971800" y="5060831"/>
            <a:ext cx="3810000" cy="17971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458200" cy="6553200"/>
          </a:xfrm>
        </p:spPr>
        <p:txBody>
          <a:bodyPr>
            <a:noAutofit/>
          </a:bodyPr>
          <a:lstStyle/>
          <a:p>
            <a:pPr marL="514350" indent="-514350">
              <a:buFont typeface="+mj-lt"/>
              <a:buAutoNum type="arabicPeriod" startAt="12"/>
            </a:pPr>
            <a:r>
              <a:rPr lang="en-US" sz="1600" dirty="0" smtClean="0">
                <a:latin typeface="Times New Roman" pitchFamily="18" charset="0"/>
                <a:cs typeface="Times New Roman" pitchFamily="18" charset="0"/>
              </a:rPr>
              <a:t>Write a program to check whether the entered year is leap year or not (a year is leap if it is divisible by 4 and divisible by 100 or 400.)</a:t>
            </a:r>
          </a:p>
          <a:p>
            <a:pPr marL="514350" indent="-514350">
              <a:buFont typeface="+mj-lt"/>
              <a:buAutoNum type="arabicPeriod" startAt="12"/>
            </a:pPr>
            <a:r>
              <a:rPr lang="en-US" sz="1600" dirty="0" smtClean="0">
                <a:latin typeface="Times New Roman" pitchFamily="18" charset="0"/>
                <a:cs typeface="Times New Roman" pitchFamily="18" charset="0"/>
              </a:rPr>
              <a:t>Write a program to check number is Armstrong or not. (Hint: A number is Armstrong if the sum of n</a:t>
            </a:r>
            <a:r>
              <a:rPr lang="en-US" sz="1600" baseline="30000" dirty="0" smtClean="0">
                <a:latin typeface="Times New Roman" pitchFamily="18" charset="0"/>
                <a:cs typeface="Times New Roman" pitchFamily="18" charset="0"/>
              </a:rPr>
              <a:t>th  </a:t>
            </a:r>
            <a:r>
              <a:rPr lang="en-US" sz="1600" dirty="0" smtClean="0">
                <a:latin typeface="Times New Roman" pitchFamily="18" charset="0"/>
                <a:cs typeface="Times New Roman" pitchFamily="18" charset="0"/>
              </a:rPr>
              <a:t>power of their individual digits of a number is equal to the number itself).</a:t>
            </a:r>
          </a:p>
          <a:p>
            <a:pPr marL="514350" indent="-514350">
              <a:buNone/>
            </a:pPr>
            <a:r>
              <a:rPr lang="en-US" sz="1600" dirty="0" smtClean="0">
                <a:latin typeface="Times New Roman" pitchFamily="18" charset="0"/>
                <a:cs typeface="Times New Roman" pitchFamily="18" charset="0"/>
              </a:rPr>
              <a:t>Example:</a:t>
            </a:r>
          </a:p>
          <a:p>
            <a:pPr marL="514350" indent="-514350">
              <a:buNone/>
            </a:pPr>
            <a:r>
              <a:rPr lang="en-US" sz="1600" dirty="0" smtClean="0">
                <a:latin typeface="Times New Roman" pitchFamily="18" charset="0"/>
                <a:cs typeface="Times New Roman" pitchFamily="18" charset="0"/>
              </a:rPr>
              <a:t>Given 1212,  Here , no of digits is 4 (</a:t>
            </a:r>
            <a:r>
              <a:rPr lang="en-US" sz="1600" dirty="0" err="1" smtClean="0">
                <a:latin typeface="Times New Roman" pitchFamily="18" charset="0"/>
                <a:cs typeface="Times New Roman" pitchFamily="18" charset="0"/>
              </a:rPr>
              <a:t>ie</a:t>
            </a:r>
            <a:r>
              <a:rPr lang="en-US" sz="1600" dirty="0" smtClean="0">
                <a:latin typeface="Times New Roman" pitchFamily="18" charset="0"/>
                <a:cs typeface="Times New Roman" pitchFamily="18" charset="0"/>
              </a:rPr>
              <a:t> n=4 =&gt; 1</a:t>
            </a:r>
            <a:r>
              <a:rPr lang="en-US" sz="1600" baseline="30000" dirty="0" smtClean="0">
                <a:latin typeface="Times New Roman" pitchFamily="18" charset="0"/>
                <a:cs typeface="Times New Roman" pitchFamily="18" charset="0"/>
              </a:rPr>
              <a:t>n</a:t>
            </a:r>
            <a:r>
              <a:rPr lang="en-US" sz="1600" dirty="0" smtClean="0">
                <a:latin typeface="Times New Roman" pitchFamily="18" charset="0"/>
                <a:cs typeface="Times New Roman" pitchFamily="18" charset="0"/>
              </a:rPr>
              <a:t>+2</a:t>
            </a:r>
            <a:r>
              <a:rPr lang="en-US" sz="1600" baseline="30000" dirty="0" smtClean="0">
                <a:latin typeface="Times New Roman" pitchFamily="18" charset="0"/>
                <a:cs typeface="Times New Roman" pitchFamily="18" charset="0"/>
              </a:rPr>
              <a:t>n</a:t>
            </a:r>
            <a:r>
              <a:rPr lang="en-US" sz="1600" dirty="0" smtClean="0">
                <a:latin typeface="Times New Roman" pitchFamily="18" charset="0"/>
                <a:cs typeface="Times New Roman" pitchFamily="18" charset="0"/>
              </a:rPr>
              <a:t>+1</a:t>
            </a:r>
            <a:r>
              <a:rPr lang="en-US" sz="1600" baseline="30000" dirty="0" smtClean="0">
                <a:latin typeface="Times New Roman" pitchFamily="18" charset="0"/>
                <a:cs typeface="Times New Roman" pitchFamily="18" charset="0"/>
              </a:rPr>
              <a:t>n</a:t>
            </a:r>
            <a:r>
              <a:rPr lang="en-US" sz="1600" dirty="0" smtClean="0">
                <a:latin typeface="Times New Roman" pitchFamily="18" charset="0"/>
                <a:cs typeface="Times New Roman" pitchFamily="18" charset="0"/>
              </a:rPr>
              <a:t>+2</a:t>
            </a:r>
            <a:r>
              <a:rPr lang="en-US" sz="1600" baseline="30000" dirty="0" smtClean="0">
                <a:latin typeface="Times New Roman" pitchFamily="18" charset="0"/>
                <a:cs typeface="Times New Roman" pitchFamily="18" charset="0"/>
              </a:rPr>
              <a:t>n)</a:t>
            </a:r>
          </a:p>
          <a:p>
            <a:pPr marL="514350" indent="-514350">
              <a:buNone/>
            </a:pPr>
            <a:r>
              <a:rPr lang="en-US" sz="1600" dirty="0" smtClean="0">
                <a:latin typeface="Times New Roman" pitchFamily="18" charset="0"/>
                <a:cs typeface="Times New Roman" pitchFamily="18" charset="0"/>
              </a:rPr>
              <a:t>So, =1</a:t>
            </a:r>
            <a:r>
              <a:rPr lang="en-US" sz="1600" baseline="30000" dirty="0" smtClean="0">
                <a:latin typeface="Times New Roman" pitchFamily="18" charset="0"/>
                <a:cs typeface="Times New Roman" pitchFamily="18" charset="0"/>
              </a:rPr>
              <a:t>4</a:t>
            </a:r>
            <a:r>
              <a:rPr lang="en-US" sz="1600" dirty="0" smtClean="0">
                <a:latin typeface="Times New Roman" pitchFamily="18" charset="0"/>
                <a:cs typeface="Times New Roman" pitchFamily="18" charset="0"/>
              </a:rPr>
              <a:t> + 2</a:t>
            </a:r>
            <a:r>
              <a:rPr lang="en-US" sz="1600" baseline="30000" dirty="0" smtClean="0">
                <a:latin typeface="Times New Roman" pitchFamily="18" charset="0"/>
                <a:cs typeface="Times New Roman" pitchFamily="18" charset="0"/>
              </a:rPr>
              <a:t>4</a:t>
            </a:r>
            <a:r>
              <a:rPr lang="en-US" sz="1600" dirty="0" smtClean="0">
                <a:latin typeface="Times New Roman" pitchFamily="18" charset="0"/>
                <a:cs typeface="Times New Roman" pitchFamily="18" charset="0"/>
              </a:rPr>
              <a:t> + 1</a:t>
            </a:r>
            <a:r>
              <a:rPr lang="en-US" sz="1600" baseline="30000" dirty="0" smtClean="0">
                <a:latin typeface="Times New Roman" pitchFamily="18" charset="0"/>
                <a:cs typeface="Times New Roman" pitchFamily="18" charset="0"/>
              </a:rPr>
              <a:t>4</a:t>
            </a:r>
            <a:r>
              <a:rPr lang="en-US" sz="1600" dirty="0" smtClean="0">
                <a:latin typeface="Times New Roman" pitchFamily="18" charset="0"/>
                <a:cs typeface="Times New Roman" pitchFamily="18" charset="0"/>
              </a:rPr>
              <a:t> + 2</a:t>
            </a:r>
            <a:r>
              <a:rPr lang="en-US" sz="1600" baseline="30000" dirty="0" smtClean="0">
                <a:latin typeface="Times New Roman" pitchFamily="18" charset="0"/>
                <a:cs typeface="Times New Roman" pitchFamily="18" charset="0"/>
              </a:rPr>
              <a:t>4 </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1+16+1+16 =&gt;34.</a:t>
            </a:r>
          </a:p>
          <a:p>
            <a:r>
              <a:rPr lang="en-US" sz="1600" dirty="0" smtClean="0">
                <a:latin typeface="Times New Roman" pitchFamily="18" charset="0"/>
                <a:cs typeface="Times New Roman" pitchFamily="18" charset="0"/>
              </a:rPr>
              <a:t>34 is not equivalent to 1212 , so 1212 is not an </a:t>
            </a:r>
            <a:r>
              <a:rPr lang="en-US" sz="1600" dirty="0" err="1" smtClean="0">
                <a:latin typeface="Times New Roman" pitchFamily="18" charset="0"/>
                <a:cs typeface="Times New Roman" pitchFamily="18" charset="0"/>
              </a:rPr>
              <a:t>armstrong</a:t>
            </a:r>
            <a:r>
              <a:rPr lang="en-US" sz="1600" dirty="0" smtClean="0">
                <a:latin typeface="Times New Roman" pitchFamily="18" charset="0"/>
                <a:cs typeface="Times New Roman" pitchFamily="18" charset="0"/>
              </a:rPr>
              <a:t> number.</a:t>
            </a:r>
          </a:p>
          <a:p>
            <a:pPr>
              <a:buNone/>
            </a:pPr>
            <a:r>
              <a:rPr lang="en-US" sz="1600" dirty="0" smtClean="0">
                <a:latin typeface="Times New Roman" pitchFamily="18" charset="0"/>
                <a:cs typeface="Times New Roman" pitchFamily="18" charset="0"/>
              </a:rPr>
              <a:t>Another example </a:t>
            </a:r>
          </a:p>
          <a:p>
            <a:pPr>
              <a:buNone/>
            </a:pPr>
            <a:r>
              <a:rPr lang="en-US" sz="1600" dirty="0" smtClean="0">
                <a:latin typeface="Times New Roman" pitchFamily="18" charset="0"/>
                <a:cs typeface="Times New Roman" pitchFamily="18" charset="0"/>
              </a:rPr>
              <a:t>153 , here n=3(</a:t>
            </a:r>
            <a:r>
              <a:rPr lang="en-US" sz="1600" dirty="0" err="1" smtClean="0">
                <a:latin typeface="Times New Roman" pitchFamily="18" charset="0"/>
                <a:cs typeface="Times New Roman" pitchFamily="18" charset="0"/>
              </a:rPr>
              <a:t>no.of</a:t>
            </a:r>
            <a:r>
              <a:rPr lang="en-US" sz="1600" dirty="0" smtClean="0">
                <a:latin typeface="Times New Roman" pitchFamily="18" charset="0"/>
                <a:cs typeface="Times New Roman" pitchFamily="18" charset="0"/>
              </a:rPr>
              <a:t> digits of the given number)</a:t>
            </a:r>
          </a:p>
          <a:p>
            <a:pPr>
              <a:buNone/>
            </a:pPr>
            <a:r>
              <a:rPr lang="en-US" sz="1600" dirty="0" smtClean="0">
                <a:latin typeface="Times New Roman" pitchFamily="18" charset="0"/>
                <a:cs typeface="Times New Roman" pitchFamily="18" charset="0"/>
              </a:rPr>
              <a:t>=1</a:t>
            </a:r>
            <a:r>
              <a:rPr lang="en-US" sz="1600" baseline="30000" dirty="0" smtClean="0">
                <a:latin typeface="Times New Roman" pitchFamily="18" charset="0"/>
                <a:cs typeface="Times New Roman" pitchFamily="18" charset="0"/>
              </a:rPr>
              <a:t>3</a:t>
            </a:r>
            <a:r>
              <a:rPr lang="en-US" sz="1600" dirty="0" smtClean="0">
                <a:latin typeface="Times New Roman" pitchFamily="18" charset="0"/>
                <a:cs typeface="Times New Roman" pitchFamily="18" charset="0"/>
              </a:rPr>
              <a:t>+5</a:t>
            </a:r>
            <a:r>
              <a:rPr lang="en-US" sz="1600" baseline="30000" dirty="0" smtClean="0">
                <a:latin typeface="Times New Roman" pitchFamily="18" charset="0"/>
                <a:cs typeface="Times New Roman" pitchFamily="18" charset="0"/>
              </a:rPr>
              <a:t>3</a:t>
            </a:r>
            <a:r>
              <a:rPr lang="en-US" sz="1600" dirty="0" smtClean="0">
                <a:latin typeface="Times New Roman" pitchFamily="18" charset="0"/>
                <a:cs typeface="Times New Roman" pitchFamily="18" charset="0"/>
              </a:rPr>
              <a:t>+3</a:t>
            </a:r>
            <a:r>
              <a:rPr lang="en-US" sz="1600" baseline="30000" dirty="0" smtClean="0">
                <a:latin typeface="Times New Roman" pitchFamily="18" charset="0"/>
                <a:cs typeface="Times New Roman" pitchFamily="18" charset="0"/>
              </a:rPr>
              <a:t>3  </a:t>
            </a:r>
          </a:p>
          <a:p>
            <a:pPr>
              <a:buNone/>
            </a:pPr>
            <a:r>
              <a:rPr lang="en-US" sz="1600" dirty="0" smtClean="0">
                <a:latin typeface="Times New Roman" pitchFamily="18" charset="0"/>
                <a:cs typeface="Times New Roman" pitchFamily="18" charset="0"/>
              </a:rPr>
              <a:t>= 1+125+27 = 153. </a:t>
            </a:r>
          </a:p>
          <a:p>
            <a:pPr>
              <a:buNone/>
            </a:pPr>
            <a:r>
              <a:rPr lang="en-US" sz="1600" dirty="0" smtClean="0">
                <a:latin typeface="Times New Roman" pitchFamily="18" charset="0"/>
                <a:cs typeface="Times New Roman" pitchFamily="18" charset="0"/>
              </a:rPr>
              <a:t>153 == 153, so 153 is an </a:t>
            </a:r>
            <a:r>
              <a:rPr lang="en-US" sz="1600" dirty="0" err="1" smtClean="0">
                <a:latin typeface="Times New Roman" pitchFamily="18" charset="0"/>
                <a:cs typeface="Times New Roman" pitchFamily="18" charset="0"/>
              </a:rPr>
              <a:t>armstrong</a:t>
            </a:r>
            <a:r>
              <a:rPr lang="en-US" sz="1600" dirty="0" smtClean="0">
                <a:latin typeface="Times New Roman" pitchFamily="18" charset="0"/>
                <a:cs typeface="Times New Roman" pitchFamily="18" charset="0"/>
              </a:rPr>
              <a:t> number</a:t>
            </a:r>
          </a:p>
          <a:p>
            <a:pPr marL="514350" indent="-514350">
              <a:buFont typeface="+mj-lt"/>
              <a:buAutoNum type="arabicPeriod" startAt="14"/>
            </a:pPr>
            <a:r>
              <a:rPr lang="en-US" sz="1600" dirty="0" smtClean="0">
                <a:latin typeface="Times New Roman" pitchFamily="18" charset="0"/>
                <a:cs typeface="Times New Roman" pitchFamily="18" charset="0"/>
              </a:rPr>
              <a:t>Write a program to print positive integers from 1 to 10.</a:t>
            </a:r>
          </a:p>
          <a:p>
            <a:pPr marL="514350" indent="-514350">
              <a:buFont typeface="+mj-lt"/>
              <a:buAutoNum type="arabicPeriod" startAt="14"/>
            </a:pPr>
            <a:r>
              <a:rPr lang="en-US" sz="1600" dirty="0" smtClean="0">
                <a:latin typeface="Times New Roman" pitchFamily="18" charset="0"/>
                <a:cs typeface="Times New Roman" pitchFamily="18" charset="0"/>
              </a:rPr>
              <a:t>Write a program to count number of digits in a given integer. </a:t>
            </a:r>
          </a:p>
          <a:p>
            <a:pPr marL="514350" indent="-514350">
              <a:buFont typeface="+mj-lt"/>
              <a:buAutoNum type="arabicPeriod" startAt="14"/>
            </a:pPr>
            <a:r>
              <a:rPr lang="en-US" sz="1600" dirty="0" smtClean="0">
                <a:latin typeface="Times New Roman" pitchFamily="18" charset="0"/>
                <a:cs typeface="Times New Roman" pitchFamily="18" charset="0"/>
              </a:rPr>
              <a:t>Write a program to reverse a given integer.</a:t>
            </a:r>
          </a:p>
          <a:p>
            <a:pPr marL="514350" indent="-514350">
              <a:buFont typeface="+mj-lt"/>
              <a:buAutoNum type="arabicPeriod" startAt="14"/>
            </a:pPr>
            <a:r>
              <a:rPr lang="en-US" sz="1600" dirty="0" smtClean="0">
                <a:latin typeface="Times New Roman" pitchFamily="18" charset="0"/>
                <a:cs typeface="Times New Roman" pitchFamily="18" charset="0"/>
              </a:rPr>
              <a:t>Write a program to print the sum of digits of a number using for loop. </a:t>
            </a:r>
          </a:p>
          <a:p>
            <a:pPr marL="514350" indent="-514350">
              <a:buFont typeface="+mj-lt"/>
              <a:buAutoNum type="arabicPeriod" startAt="14"/>
            </a:pPr>
            <a:r>
              <a:rPr lang="en-US" sz="1600" dirty="0" smtClean="0">
                <a:latin typeface="Times New Roman" pitchFamily="18" charset="0"/>
                <a:cs typeface="Times New Roman" pitchFamily="18" charset="0"/>
              </a:rPr>
              <a:t>Write a program to check whether a number is Palindrome or not</a:t>
            </a:r>
          </a:p>
          <a:p>
            <a:pPr marL="514350" indent="-514350">
              <a:buFont typeface="+mj-lt"/>
              <a:buAutoNum type="arabicPeriod" startAt="14"/>
            </a:pPr>
            <a:r>
              <a:rPr lang="en-US" sz="1600" dirty="0" smtClean="0">
                <a:latin typeface="Times New Roman" pitchFamily="18" charset="0"/>
                <a:cs typeface="Times New Roman" pitchFamily="18" charset="0"/>
              </a:rPr>
              <a:t>If a four-digit number is input through the keyboard, write a program to obtain the sum of the first and last digit of this number. </a:t>
            </a:r>
          </a:p>
          <a:p>
            <a:pPr marL="514350" indent="-514350">
              <a:buFont typeface="+mj-lt"/>
              <a:buAutoNum type="arabicPeriod" startAt="14"/>
            </a:pPr>
            <a:r>
              <a:rPr lang="en-US" sz="1600" dirty="0" smtClean="0">
                <a:latin typeface="Times New Roman" pitchFamily="18" charset="0"/>
                <a:cs typeface="Times New Roman" pitchFamily="18" charset="0"/>
              </a:rPr>
              <a:t>Write a program to find GCD (greatest common divisor or HCF) and LCM (least common multiple) of two numbers.</a:t>
            </a:r>
            <a:endParaRPr lang="en-US" sz="1600" dirty="0">
              <a:latin typeface="Times New Roman" pitchFamily="18" charset="0"/>
              <a:cs typeface="Times New Roman"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24000" t="16889" r="25500" b="8444"/>
          <a:stretch>
            <a:fillRect/>
          </a:stretch>
        </p:blipFill>
        <p:spPr bwMode="auto">
          <a:xfrm>
            <a:off x="838200" y="228600"/>
            <a:ext cx="7696200" cy="6400800"/>
          </a:xfrm>
          <a:prstGeom prst="rect">
            <a:avLst/>
          </a:prstGeom>
          <a:noFill/>
          <a:ln w="9525">
            <a:noFill/>
            <a:miter lim="800000"/>
            <a:headEnd/>
            <a:tailEnd/>
          </a:ln>
          <a:effectLst/>
        </p:spPr>
      </p:pic>
      <p:sp>
        <p:nvSpPr>
          <p:cNvPr id="6" name="Rectangle 5"/>
          <p:cNvSpPr/>
          <p:nvPr/>
        </p:nvSpPr>
        <p:spPr>
          <a:xfrm>
            <a:off x="1143000" y="228600"/>
            <a:ext cx="1524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553200"/>
          </a:xfrm>
        </p:spPr>
        <p:txBody>
          <a:bodyPr>
            <a:normAutofit fontScale="47500" lnSpcReduction="20000"/>
          </a:bodyPr>
          <a:lstStyle/>
          <a:p>
            <a:r>
              <a:rPr lang="en-US" dirty="0" smtClean="0"/>
              <a:t>Create simple calculator.</a:t>
            </a:r>
          </a:p>
          <a:p>
            <a:r>
              <a:rPr lang="en-US" dirty="0" smtClean="0"/>
              <a:t>Calculate the power of a number.</a:t>
            </a:r>
          </a:p>
          <a:p>
            <a:r>
              <a:rPr lang="en-US" dirty="0" smtClean="0"/>
              <a:t>Count number of digits of an integer.</a:t>
            </a:r>
          </a:p>
          <a:p>
            <a:r>
              <a:rPr lang="en-US" dirty="0" smtClean="0"/>
              <a:t>Find HCF of two numbers</a:t>
            </a:r>
          </a:p>
          <a:p>
            <a:r>
              <a:rPr lang="en-US" dirty="0" smtClean="0"/>
              <a:t>Find LCM of two numbers</a:t>
            </a:r>
          </a:p>
          <a:p>
            <a:r>
              <a:rPr lang="en-US" dirty="0" smtClean="0"/>
              <a:t>Checker whether a character is an alphabet or not.</a:t>
            </a:r>
          </a:p>
          <a:p>
            <a:endParaRPr lang="en-US" dirty="0" smtClean="0"/>
          </a:p>
          <a:p>
            <a:pPr>
              <a:buNone/>
            </a:pPr>
            <a:r>
              <a:rPr lang="en-US" sz="4200" b="1" u="sng" dirty="0" smtClean="0">
                <a:solidFill>
                  <a:srgbClr val="FF0066"/>
                </a:solidFill>
              </a:rPr>
              <a:t> https://www.2braces.com/c-questions/</a:t>
            </a:r>
          </a:p>
          <a:p>
            <a:pPr>
              <a:buNone/>
            </a:pPr>
            <a:r>
              <a:rPr lang="en-US" dirty="0" smtClean="0"/>
              <a:t>What will be the output of the C program by considering 'b' as a User input?</a:t>
            </a:r>
          </a:p>
          <a:p>
            <a:pPr>
              <a:buNone/>
            </a:pPr>
            <a:r>
              <a:rPr lang="en-US" dirty="0" smtClean="0"/>
              <a:t>#include&lt;</a:t>
            </a:r>
            <a:r>
              <a:rPr lang="en-US" dirty="0" err="1" smtClean="0"/>
              <a:t>stdio.h</a:t>
            </a:r>
            <a:r>
              <a:rPr lang="en-US" dirty="0" smtClean="0"/>
              <a:t>&gt; </a:t>
            </a:r>
            <a:r>
              <a:rPr lang="en-US" dirty="0" err="1" smtClean="0"/>
              <a:t>int</a:t>
            </a:r>
            <a:r>
              <a:rPr lang="en-US" dirty="0" smtClean="0"/>
              <a:t> main() { </a:t>
            </a:r>
            <a:r>
              <a:rPr lang="en-US" dirty="0" err="1" smtClean="0"/>
              <a:t>int</a:t>
            </a:r>
            <a:r>
              <a:rPr lang="en-US" dirty="0" smtClean="0"/>
              <a:t> </a:t>
            </a:r>
            <a:r>
              <a:rPr lang="en-US" dirty="0" err="1" smtClean="0"/>
              <a:t>i</a:t>
            </a:r>
            <a:r>
              <a:rPr lang="en-US" dirty="0" smtClean="0"/>
              <a:t> = 1, j = 1; for(--</a:t>
            </a:r>
            <a:r>
              <a:rPr lang="en-US" dirty="0" err="1" smtClean="0"/>
              <a:t>i</a:t>
            </a:r>
            <a:r>
              <a:rPr lang="en-US" dirty="0" smtClean="0"/>
              <a:t> &amp;&amp; j++ ; </a:t>
            </a:r>
            <a:r>
              <a:rPr lang="en-US" dirty="0" err="1" smtClean="0"/>
              <a:t>i</a:t>
            </a:r>
            <a:r>
              <a:rPr lang="en-US" dirty="0" smtClean="0"/>
              <a:t>&lt;10; </a:t>
            </a:r>
            <a:r>
              <a:rPr lang="en-US" dirty="0" err="1" smtClean="0"/>
              <a:t>i</a:t>
            </a:r>
            <a:r>
              <a:rPr lang="en-US" dirty="0" smtClean="0"/>
              <a:t>+=2) { </a:t>
            </a:r>
            <a:r>
              <a:rPr lang="en-US" dirty="0" err="1" smtClean="0"/>
              <a:t>printf</a:t>
            </a:r>
            <a:r>
              <a:rPr lang="en-US" dirty="0" smtClean="0"/>
              <a:t>("loop "); } return 0; }</a:t>
            </a:r>
          </a:p>
          <a:p>
            <a:pPr>
              <a:buNone/>
            </a:pPr>
            <a:r>
              <a:rPr lang="en-US" b="1" dirty="0" smtClean="0"/>
              <a:t>A. Compilation error</a:t>
            </a:r>
            <a:endParaRPr lang="en-US" dirty="0" smtClean="0"/>
          </a:p>
          <a:p>
            <a:pPr>
              <a:buNone/>
            </a:pPr>
            <a:r>
              <a:rPr lang="en-US" b="1" dirty="0" smtClean="0"/>
              <a:t>B. Program never ends</a:t>
            </a:r>
            <a:endParaRPr lang="en-US" dirty="0" smtClean="0"/>
          </a:p>
          <a:p>
            <a:pPr>
              <a:buNone/>
            </a:pPr>
            <a:r>
              <a:rPr lang="en-US" b="1" dirty="0" smtClean="0"/>
              <a:t>C</a:t>
            </a:r>
            <a:r>
              <a:rPr lang="en-US" b="1" dirty="0" smtClean="0">
                <a:solidFill>
                  <a:srgbClr val="FF0000"/>
                </a:solidFill>
              </a:rPr>
              <a:t>. loop </a:t>
            </a:r>
            <a:r>
              <a:rPr lang="en-US" b="1" dirty="0" err="1" smtClean="0">
                <a:solidFill>
                  <a:srgbClr val="FF0000"/>
                </a:solidFill>
              </a:rPr>
              <a:t>loop</a:t>
            </a:r>
            <a:r>
              <a:rPr lang="en-US" b="1" dirty="0" smtClean="0">
                <a:solidFill>
                  <a:srgbClr val="FF0000"/>
                </a:solidFill>
              </a:rPr>
              <a:t> </a:t>
            </a:r>
            <a:r>
              <a:rPr lang="en-US" b="1" dirty="0" err="1" smtClean="0">
                <a:solidFill>
                  <a:srgbClr val="FF0000"/>
                </a:solidFill>
              </a:rPr>
              <a:t>loop</a:t>
            </a:r>
            <a:r>
              <a:rPr lang="en-US" b="1" dirty="0" smtClean="0">
                <a:solidFill>
                  <a:srgbClr val="FF0000"/>
                </a:solidFill>
              </a:rPr>
              <a:t> </a:t>
            </a:r>
            <a:r>
              <a:rPr lang="en-US" b="1" dirty="0" err="1" smtClean="0">
                <a:solidFill>
                  <a:srgbClr val="FF0000"/>
                </a:solidFill>
              </a:rPr>
              <a:t>loop</a:t>
            </a:r>
            <a:r>
              <a:rPr lang="en-US" b="1" dirty="0" smtClean="0">
                <a:solidFill>
                  <a:srgbClr val="FF0000"/>
                </a:solidFill>
              </a:rPr>
              <a:t> </a:t>
            </a:r>
            <a:r>
              <a:rPr lang="en-US" b="1" dirty="0" err="1" smtClean="0">
                <a:solidFill>
                  <a:srgbClr val="FF0000"/>
                </a:solidFill>
              </a:rPr>
              <a:t>loop</a:t>
            </a:r>
            <a:endParaRPr lang="en-US" dirty="0" smtClean="0">
              <a:solidFill>
                <a:srgbClr val="FF0000"/>
              </a:solidFill>
            </a:endParaRPr>
          </a:p>
          <a:p>
            <a:pPr>
              <a:buNone/>
            </a:pPr>
            <a:r>
              <a:rPr lang="en-US" b="1" dirty="0" smtClean="0"/>
              <a:t>D. None of the above</a:t>
            </a:r>
          </a:p>
          <a:p>
            <a:pPr>
              <a:buNone/>
            </a:pPr>
            <a:endParaRPr lang="en-US" b="1" dirty="0" smtClean="0"/>
          </a:p>
          <a:p>
            <a:pPr>
              <a:buNone/>
            </a:pPr>
            <a:r>
              <a:rPr lang="en-US" dirty="0" smtClean="0"/>
              <a:t>What will be the output of the C program?</a:t>
            </a:r>
          </a:p>
          <a:p>
            <a:pPr>
              <a:buNone/>
            </a:pPr>
            <a:r>
              <a:rPr lang="en-US" dirty="0" smtClean="0"/>
              <a:t>#include&lt;</a:t>
            </a:r>
            <a:r>
              <a:rPr lang="en-US" dirty="0" err="1" smtClean="0"/>
              <a:t>stdio.h</a:t>
            </a:r>
            <a:r>
              <a:rPr lang="en-US" dirty="0" smtClean="0"/>
              <a:t>&gt; </a:t>
            </a:r>
            <a:r>
              <a:rPr lang="en-US" dirty="0" err="1" smtClean="0"/>
              <a:t>int</a:t>
            </a:r>
            <a:r>
              <a:rPr lang="en-US" dirty="0" smtClean="0"/>
              <a:t> main() { for(5;2;2) </a:t>
            </a:r>
            <a:r>
              <a:rPr lang="en-US" dirty="0" err="1" smtClean="0"/>
              <a:t>printf</a:t>
            </a:r>
            <a:r>
              <a:rPr lang="en-US" dirty="0" smtClean="0"/>
              <a:t>("Hello"); return 0; }</a:t>
            </a:r>
          </a:p>
          <a:p>
            <a:pPr>
              <a:buNone/>
            </a:pPr>
            <a:r>
              <a:rPr lang="en-US" dirty="0" smtClean="0"/>
              <a:t> </a:t>
            </a:r>
            <a:r>
              <a:rPr lang="en-US" b="1" dirty="0" smtClean="0"/>
              <a:t>A. Compilation error</a:t>
            </a:r>
            <a:endParaRPr lang="en-US" dirty="0" smtClean="0"/>
          </a:p>
          <a:p>
            <a:pPr>
              <a:buNone/>
            </a:pPr>
            <a:r>
              <a:rPr lang="en-US" b="1" dirty="0" smtClean="0"/>
              <a:t>B. </a:t>
            </a:r>
            <a:r>
              <a:rPr lang="en-US" b="1" dirty="0" smtClean="0">
                <a:solidFill>
                  <a:srgbClr val="FF0000"/>
                </a:solidFill>
              </a:rPr>
              <a:t>Program never ends</a:t>
            </a:r>
            <a:endParaRPr lang="en-US" dirty="0" smtClean="0">
              <a:solidFill>
                <a:srgbClr val="FF0000"/>
              </a:solidFill>
            </a:endParaRPr>
          </a:p>
          <a:p>
            <a:pPr>
              <a:buNone/>
            </a:pPr>
            <a:r>
              <a:rPr lang="en-US" b="1" dirty="0" smtClean="0"/>
              <a:t>C. Hello</a:t>
            </a:r>
            <a:endParaRPr lang="en-US" dirty="0" smtClean="0"/>
          </a:p>
          <a:p>
            <a:pPr>
              <a:buNone/>
            </a:pPr>
            <a:r>
              <a:rPr lang="en-US" b="1" dirty="0" smtClean="0"/>
              <a:t>D. None of the above</a:t>
            </a:r>
          </a:p>
          <a:p>
            <a:pPr>
              <a:buNone/>
            </a:pPr>
            <a:r>
              <a:rPr lang="en-US" dirty="0" smtClean="0"/>
              <a:t>Explanation</a:t>
            </a:r>
          </a:p>
          <a:p>
            <a:pPr>
              <a:buNone/>
            </a:pPr>
            <a:r>
              <a:rPr lang="en-US" dirty="0" smtClean="0"/>
              <a:t>Here in condition place of for loop, we just put a non zero value, thus it becomes infinite for loop.</a:t>
            </a:r>
          </a:p>
          <a:p>
            <a:endParaRPr lang="en-US" dirty="0" smtClean="0"/>
          </a:p>
          <a:p>
            <a:endParaRPr lang="en-US" dirty="0" smtClean="0"/>
          </a:p>
          <a:p>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6248400"/>
          </a:xfrm>
        </p:spPr>
        <p:txBody>
          <a:bodyPr numCol="2">
            <a:normAutofit fontScale="62500" lnSpcReduction="20000"/>
          </a:bodyPr>
          <a:lstStyle/>
          <a:p>
            <a:pPr>
              <a:buNone/>
            </a:pPr>
            <a:r>
              <a:rPr lang="en-US" dirty="0" smtClean="0"/>
              <a:t>What will be the output of the C program?</a:t>
            </a:r>
          </a:p>
          <a:p>
            <a:pPr>
              <a:buNone/>
            </a:pPr>
            <a:r>
              <a:rPr lang="en-US" dirty="0" smtClean="0"/>
              <a:t>#include&lt;</a:t>
            </a:r>
            <a:r>
              <a:rPr lang="en-US" dirty="0" err="1" smtClean="0"/>
              <a:t>stdio.h</a:t>
            </a:r>
            <a:r>
              <a:rPr lang="en-US" dirty="0" smtClean="0"/>
              <a:t>&gt; </a:t>
            </a:r>
          </a:p>
          <a:p>
            <a:pPr>
              <a:buNone/>
            </a:pPr>
            <a:r>
              <a:rPr lang="en-US" dirty="0" err="1" smtClean="0"/>
              <a:t>int</a:t>
            </a:r>
            <a:r>
              <a:rPr lang="en-US" dirty="0" smtClean="0"/>
              <a:t> main() {</a:t>
            </a:r>
          </a:p>
          <a:p>
            <a:pPr>
              <a:buNone/>
            </a:pPr>
            <a:r>
              <a:rPr lang="en-US" dirty="0" smtClean="0"/>
              <a:t> static </a:t>
            </a:r>
            <a:r>
              <a:rPr lang="en-US" dirty="0" err="1" smtClean="0"/>
              <a:t>int</a:t>
            </a:r>
            <a:r>
              <a:rPr lang="en-US" dirty="0" smtClean="0"/>
              <a:t> </a:t>
            </a:r>
            <a:r>
              <a:rPr lang="en-US" dirty="0" err="1" smtClean="0"/>
              <a:t>i</a:t>
            </a:r>
            <a:r>
              <a:rPr lang="en-US" dirty="0" smtClean="0"/>
              <a:t>; </a:t>
            </a:r>
          </a:p>
          <a:p>
            <a:pPr>
              <a:buNone/>
            </a:pPr>
            <a:r>
              <a:rPr lang="en-US" dirty="0" smtClean="0"/>
              <a:t>for(</a:t>
            </a:r>
            <a:r>
              <a:rPr lang="en-US" dirty="0" err="1" smtClean="0"/>
              <a:t>i</a:t>
            </a:r>
            <a:r>
              <a:rPr lang="en-US" dirty="0" smtClean="0"/>
              <a:t>++;++</a:t>
            </a:r>
            <a:r>
              <a:rPr lang="en-US" dirty="0" err="1" smtClean="0"/>
              <a:t>i;i</a:t>
            </a:r>
            <a:r>
              <a:rPr lang="en-US" dirty="0" smtClean="0"/>
              <a:t>++) </a:t>
            </a:r>
          </a:p>
          <a:p>
            <a:pPr>
              <a:buNone/>
            </a:pPr>
            <a:r>
              <a:rPr lang="en-US" dirty="0" smtClean="0"/>
              <a:t>{ </a:t>
            </a:r>
            <a:r>
              <a:rPr lang="en-US" dirty="0" err="1" smtClean="0"/>
              <a:t>printf</a:t>
            </a:r>
            <a:r>
              <a:rPr lang="en-US" dirty="0" smtClean="0"/>
              <a:t>("%d ", </a:t>
            </a:r>
            <a:r>
              <a:rPr lang="en-US" dirty="0" err="1" smtClean="0"/>
              <a:t>i</a:t>
            </a:r>
            <a:r>
              <a:rPr lang="en-US" dirty="0" smtClean="0"/>
              <a:t>);</a:t>
            </a:r>
          </a:p>
          <a:p>
            <a:pPr>
              <a:buNone/>
            </a:pPr>
            <a:r>
              <a:rPr lang="en-US" dirty="0" smtClean="0"/>
              <a:t> if(</a:t>
            </a:r>
            <a:r>
              <a:rPr lang="en-US" dirty="0" err="1" smtClean="0"/>
              <a:t>i</a:t>
            </a:r>
            <a:r>
              <a:rPr lang="en-US" dirty="0" smtClean="0"/>
              <a:t> == 6) </a:t>
            </a:r>
          </a:p>
          <a:p>
            <a:pPr>
              <a:buNone/>
            </a:pPr>
            <a:r>
              <a:rPr lang="en-US" dirty="0" smtClean="0"/>
              <a:t>break; </a:t>
            </a:r>
          </a:p>
          <a:p>
            <a:pPr>
              <a:buNone/>
            </a:pPr>
            <a:r>
              <a:rPr lang="en-US" dirty="0" smtClean="0"/>
              <a:t>}</a:t>
            </a:r>
          </a:p>
          <a:p>
            <a:pPr>
              <a:buNone/>
            </a:pPr>
            <a:r>
              <a:rPr lang="en-US" dirty="0" smtClean="0"/>
              <a:t> return 0;</a:t>
            </a:r>
          </a:p>
          <a:p>
            <a:pPr>
              <a:buNone/>
            </a:pPr>
            <a:r>
              <a:rPr lang="en-US" dirty="0" smtClean="0"/>
              <a:t> }</a:t>
            </a:r>
          </a:p>
          <a:p>
            <a:pPr>
              <a:buNone/>
            </a:pPr>
            <a:r>
              <a:rPr lang="en-US" b="1" dirty="0" smtClean="0"/>
              <a:t>A. 2 4</a:t>
            </a:r>
            <a:endParaRPr lang="en-US" dirty="0" smtClean="0"/>
          </a:p>
          <a:p>
            <a:pPr>
              <a:buNone/>
            </a:pPr>
            <a:r>
              <a:rPr lang="en-US" b="1" dirty="0" smtClean="0"/>
              <a:t>B. No output</a:t>
            </a:r>
            <a:endParaRPr lang="en-US" dirty="0" smtClean="0"/>
          </a:p>
          <a:p>
            <a:pPr>
              <a:buNone/>
            </a:pPr>
            <a:r>
              <a:rPr lang="en-US" b="1" dirty="0" smtClean="0"/>
              <a:t>C.</a:t>
            </a:r>
            <a:r>
              <a:rPr lang="en-US" b="1" dirty="0" smtClean="0">
                <a:solidFill>
                  <a:srgbClr val="FF0000"/>
                </a:solidFill>
              </a:rPr>
              <a:t> 2 4 6</a:t>
            </a:r>
            <a:endParaRPr lang="en-US" dirty="0" smtClean="0">
              <a:solidFill>
                <a:srgbClr val="FF0000"/>
              </a:solidFill>
            </a:endParaRPr>
          </a:p>
          <a:p>
            <a:pPr>
              <a:buNone/>
            </a:pPr>
            <a:r>
              <a:rPr lang="en-US" b="1" dirty="0" smtClean="0"/>
              <a:t>D. Program never ends</a:t>
            </a:r>
            <a:endParaRPr lang="en-US" dirty="0" smtClean="0"/>
          </a:p>
          <a:p>
            <a:pPr>
              <a:buNone/>
            </a:pPr>
            <a:r>
              <a:rPr lang="en-US" dirty="0" smtClean="0"/>
              <a:t>What will be the output of the C program, if input is </a:t>
            </a:r>
            <a:r>
              <a:rPr lang="en-US" b="1" dirty="0" smtClean="0"/>
              <a:t>6</a:t>
            </a:r>
            <a:r>
              <a:rPr lang="en-US" dirty="0" smtClean="0"/>
              <a:t>?</a:t>
            </a:r>
          </a:p>
          <a:p>
            <a:pPr>
              <a:buNone/>
            </a:pPr>
            <a:r>
              <a:rPr lang="en-US" dirty="0" smtClean="0"/>
              <a:t>#include&lt;</a:t>
            </a:r>
            <a:r>
              <a:rPr lang="en-US" dirty="0" err="1" smtClean="0"/>
              <a:t>stdio.h</a:t>
            </a:r>
            <a:r>
              <a:rPr lang="en-US" dirty="0" smtClean="0"/>
              <a:t>&gt; </a:t>
            </a:r>
            <a:r>
              <a:rPr lang="en-US" dirty="0" err="1" smtClean="0"/>
              <a:t>int</a:t>
            </a:r>
            <a:r>
              <a:rPr lang="en-US" dirty="0" smtClean="0"/>
              <a:t> fun(); </a:t>
            </a:r>
            <a:r>
              <a:rPr lang="en-US" dirty="0" err="1" smtClean="0"/>
              <a:t>int</a:t>
            </a:r>
            <a:r>
              <a:rPr lang="en-US" dirty="0" smtClean="0"/>
              <a:t> main(){ for(fun();fun();fun()) { </a:t>
            </a:r>
            <a:r>
              <a:rPr lang="en-US" dirty="0" err="1" smtClean="0"/>
              <a:t>printf</a:t>
            </a:r>
            <a:r>
              <a:rPr lang="en-US" dirty="0" smtClean="0"/>
              <a:t>("%d ", fun()); } return 0; } </a:t>
            </a:r>
            <a:r>
              <a:rPr lang="en-US" dirty="0" err="1" smtClean="0"/>
              <a:t>int</a:t>
            </a:r>
            <a:r>
              <a:rPr lang="en-US" dirty="0" smtClean="0"/>
              <a:t> fun() { </a:t>
            </a:r>
            <a:r>
              <a:rPr lang="en-US" dirty="0" err="1" smtClean="0"/>
              <a:t>int</a:t>
            </a:r>
            <a:r>
              <a:rPr lang="en-US" dirty="0" smtClean="0"/>
              <a:t> static num = 10; return num--; } </a:t>
            </a:r>
          </a:p>
          <a:p>
            <a:pPr>
              <a:buNone/>
            </a:pPr>
            <a:r>
              <a:rPr lang="en-US" b="1" dirty="0" smtClean="0">
                <a:solidFill>
                  <a:srgbClr val="FF0000"/>
                </a:solidFill>
              </a:rPr>
              <a:t>A. 8 5 2</a:t>
            </a:r>
            <a:endParaRPr lang="en-US" dirty="0" smtClean="0">
              <a:solidFill>
                <a:srgbClr val="FF0000"/>
              </a:solidFill>
            </a:endParaRPr>
          </a:p>
          <a:p>
            <a:pPr>
              <a:buNone/>
            </a:pPr>
            <a:r>
              <a:rPr lang="en-US" b="1" dirty="0" smtClean="0"/>
              <a:t>B. 7 4 1</a:t>
            </a:r>
            <a:endParaRPr lang="en-US" dirty="0" smtClean="0"/>
          </a:p>
          <a:p>
            <a:pPr>
              <a:buNone/>
            </a:pPr>
            <a:r>
              <a:rPr lang="en-US" b="1" dirty="0" smtClean="0"/>
              <a:t>C. 6 3 0</a:t>
            </a:r>
            <a:endParaRPr lang="en-US" dirty="0" smtClean="0"/>
          </a:p>
          <a:p>
            <a:pPr>
              <a:buNone/>
            </a:pPr>
            <a:r>
              <a:rPr lang="en-US" b="1" dirty="0" smtClean="0"/>
              <a:t>D. None of the above</a:t>
            </a:r>
          </a:p>
          <a:p>
            <a:pPr>
              <a:buNone/>
            </a:pPr>
            <a:endParaRPr lang="en-US" b="1" dirty="0" smtClean="0"/>
          </a:p>
          <a:p>
            <a:pPr>
              <a:buNone/>
            </a:pPr>
            <a:r>
              <a:rPr lang="en-US" dirty="0" smtClean="0"/>
              <a:t> What will be the output of the C program by considering 'b' as a User input?</a:t>
            </a:r>
          </a:p>
          <a:p>
            <a:pPr>
              <a:buNone/>
            </a:pPr>
            <a:r>
              <a:rPr lang="en-US" dirty="0" smtClean="0"/>
              <a:t>#include&lt;</a:t>
            </a:r>
            <a:r>
              <a:rPr lang="en-US" dirty="0" err="1" smtClean="0"/>
              <a:t>stdio.h</a:t>
            </a:r>
            <a:r>
              <a:rPr lang="en-US" dirty="0" smtClean="0"/>
              <a:t>&gt; </a:t>
            </a:r>
            <a:r>
              <a:rPr lang="en-US" dirty="0" err="1" smtClean="0"/>
              <a:t>int</a:t>
            </a:r>
            <a:r>
              <a:rPr lang="en-US" dirty="0" smtClean="0"/>
              <a:t> main() { for(;;) { </a:t>
            </a:r>
            <a:r>
              <a:rPr lang="en-US" dirty="0" err="1" smtClean="0"/>
              <a:t>printf</a:t>
            </a:r>
            <a:r>
              <a:rPr lang="en-US" dirty="0" smtClean="0"/>
              <a:t>("%d ", 10); } return 0; }</a:t>
            </a:r>
            <a:r>
              <a:rPr lang="en-US" b="1" dirty="0" smtClean="0"/>
              <a:t>A. Compilation error</a:t>
            </a:r>
            <a:endParaRPr lang="en-US" dirty="0" smtClean="0"/>
          </a:p>
          <a:p>
            <a:pPr>
              <a:buNone/>
            </a:pPr>
            <a:r>
              <a:rPr lang="en-US" b="1" dirty="0" smtClean="0"/>
              <a:t>B. 10</a:t>
            </a:r>
            <a:endParaRPr lang="en-US" dirty="0" smtClean="0"/>
          </a:p>
          <a:p>
            <a:pPr>
              <a:buNone/>
            </a:pPr>
            <a:r>
              <a:rPr lang="en-US" b="1" dirty="0" smtClean="0"/>
              <a:t>C. </a:t>
            </a:r>
            <a:r>
              <a:rPr lang="en-US" b="1" dirty="0" smtClean="0">
                <a:solidFill>
                  <a:srgbClr val="FF0000"/>
                </a:solidFill>
              </a:rPr>
              <a:t>Program never ends</a:t>
            </a:r>
            <a:endParaRPr lang="en-US" dirty="0" smtClean="0">
              <a:solidFill>
                <a:srgbClr val="FF0000"/>
              </a:solidFill>
            </a:endParaRPr>
          </a:p>
          <a:p>
            <a:pPr>
              <a:buNone/>
            </a:pPr>
            <a:r>
              <a:rPr lang="en-US" b="1" dirty="0" smtClean="0"/>
              <a:t>D. None of the above</a:t>
            </a:r>
            <a:endParaRPr lang="en-US" dirty="0" smtClean="0"/>
          </a:p>
          <a:p>
            <a:pPr>
              <a:buNone/>
            </a:pPr>
            <a:endParaRPr lang="en-US" dirty="0" smtClean="0"/>
          </a:p>
          <a:p>
            <a:pPr>
              <a:buNone/>
            </a:pP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400800"/>
          </a:xfrm>
        </p:spPr>
        <p:txBody>
          <a:bodyPr>
            <a:normAutofit fontScale="55000" lnSpcReduction="20000"/>
          </a:bodyPr>
          <a:lstStyle/>
          <a:p>
            <a:pPr>
              <a:buNone/>
            </a:pPr>
            <a:r>
              <a:rPr lang="en-US" dirty="0" smtClean="0"/>
              <a:t>What will be the output of the C program?</a:t>
            </a:r>
          </a:p>
          <a:p>
            <a:pPr>
              <a:buNone/>
            </a:pPr>
            <a:r>
              <a:rPr lang="en-US" dirty="0" smtClean="0"/>
              <a:t>#include&lt;</a:t>
            </a:r>
            <a:r>
              <a:rPr lang="en-US" dirty="0" err="1" smtClean="0"/>
              <a:t>stdio.h</a:t>
            </a:r>
            <a:r>
              <a:rPr lang="en-US" dirty="0" smtClean="0"/>
              <a:t>&gt;</a:t>
            </a:r>
          </a:p>
          <a:p>
            <a:pPr>
              <a:buNone/>
            </a:pPr>
            <a:r>
              <a:rPr lang="en-US" dirty="0" smtClean="0"/>
              <a:t> </a:t>
            </a:r>
            <a:r>
              <a:rPr lang="en-US" dirty="0" err="1" smtClean="0"/>
              <a:t>int</a:t>
            </a:r>
            <a:r>
              <a:rPr lang="en-US" dirty="0" smtClean="0"/>
              <a:t> main() { </a:t>
            </a:r>
          </a:p>
          <a:p>
            <a:pPr>
              <a:buNone/>
            </a:pPr>
            <a:r>
              <a:rPr lang="en-US" dirty="0" err="1" smtClean="0"/>
              <a:t>int</a:t>
            </a:r>
            <a:r>
              <a:rPr lang="en-US" dirty="0" smtClean="0"/>
              <a:t> fun = { </a:t>
            </a:r>
            <a:r>
              <a:rPr lang="en-US" dirty="0" err="1" smtClean="0"/>
              <a:t>printf</a:t>
            </a:r>
            <a:r>
              <a:rPr lang="en-US" dirty="0" smtClean="0"/>
              <a:t>("C for loop ") }; </a:t>
            </a:r>
          </a:p>
          <a:p>
            <a:pPr>
              <a:buNone/>
            </a:pPr>
            <a:r>
              <a:rPr lang="en-US" dirty="0" err="1" smtClean="0"/>
              <a:t>int</a:t>
            </a:r>
            <a:r>
              <a:rPr lang="en-US" dirty="0" smtClean="0"/>
              <a:t> x = 5;</a:t>
            </a:r>
          </a:p>
          <a:p>
            <a:pPr>
              <a:buNone/>
            </a:pPr>
            <a:r>
              <a:rPr lang="en-US" dirty="0" smtClean="0"/>
              <a:t> for(x=0;x&lt;=</a:t>
            </a:r>
            <a:r>
              <a:rPr lang="en-US" dirty="0" err="1" smtClean="0"/>
              <a:t>fun;x</a:t>
            </a:r>
            <a:r>
              <a:rPr lang="en-US" dirty="0" smtClean="0"/>
              <a:t>++) {</a:t>
            </a:r>
          </a:p>
          <a:p>
            <a:pPr>
              <a:buNone/>
            </a:pPr>
            <a:r>
              <a:rPr lang="en-US" dirty="0" smtClean="0"/>
              <a:t> </a:t>
            </a:r>
            <a:r>
              <a:rPr lang="en-US" dirty="0" err="1" smtClean="0"/>
              <a:t>printf</a:t>
            </a:r>
            <a:r>
              <a:rPr lang="en-US" dirty="0" smtClean="0"/>
              <a:t>("%x ", x); </a:t>
            </a:r>
          </a:p>
          <a:p>
            <a:pPr>
              <a:buNone/>
            </a:pPr>
            <a:r>
              <a:rPr lang="en-US" dirty="0" smtClean="0"/>
              <a:t>} </a:t>
            </a:r>
          </a:p>
          <a:p>
            <a:pPr>
              <a:buNone/>
            </a:pPr>
            <a:r>
              <a:rPr lang="en-US" dirty="0" smtClean="0"/>
              <a:t>return 0; </a:t>
            </a:r>
          </a:p>
          <a:p>
            <a:pPr>
              <a:buNone/>
            </a:pPr>
            <a:r>
              <a:rPr lang="en-US" dirty="0" smtClean="0"/>
              <a:t>}</a:t>
            </a:r>
          </a:p>
          <a:p>
            <a:pPr>
              <a:buNone/>
            </a:pPr>
            <a:r>
              <a:rPr lang="en-US" dirty="0" smtClean="0"/>
              <a:t> </a:t>
            </a:r>
            <a:r>
              <a:rPr lang="en-US" b="1" dirty="0" smtClean="0"/>
              <a:t>A. 0 1 2 3 4 5 6 7 8 9</a:t>
            </a:r>
            <a:endParaRPr lang="en-US" dirty="0" smtClean="0"/>
          </a:p>
          <a:p>
            <a:pPr>
              <a:buNone/>
            </a:pPr>
            <a:r>
              <a:rPr lang="en-US" b="1" dirty="0" smtClean="0"/>
              <a:t>B.</a:t>
            </a:r>
            <a:r>
              <a:rPr lang="en-US" b="1" dirty="0" smtClean="0">
                <a:solidFill>
                  <a:srgbClr val="FF0000"/>
                </a:solidFill>
              </a:rPr>
              <a:t> C for loop0 1 2 3 4 5 6 7 8 9 a</a:t>
            </a:r>
            <a:endParaRPr lang="en-US" dirty="0" smtClean="0">
              <a:solidFill>
                <a:srgbClr val="FF0000"/>
              </a:solidFill>
            </a:endParaRPr>
          </a:p>
          <a:p>
            <a:pPr>
              <a:buNone/>
            </a:pPr>
            <a:r>
              <a:rPr lang="en-US" b="1" dirty="0" smtClean="0"/>
              <a:t>C. 0 1 2 3 4 5 6 7 8 9 a</a:t>
            </a:r>
            <a:endParaRPr lang="en-US" dirty="0" smtClean="0"/>
          </a:p>
          <a:p>
            <a:pPr>
              <a:buNone/>
            </a:pPr>
            <a:r>
              <a:rPr lang="en-US" b="1" dirty="0" smtClean="0"/>
              <a:t>D. None of the above</a:t>
            </a:r>
            <a:endParaRPr lang="en-US" dirty="0" smtClean="0"/>
          </a:p>
          <a:p>
            <a:pPr>
              <a:buNone/>
            </a:pPr>
            <a:r>
              <a:rPr lang="en-US" dirty="0" smtClean="0"/>
              <a:t>Option: B</a:t>
            </a:r>
          </a:p>
          <a:p>
            <a:pPr>
              <a:buNone/>
            </a:pPr>
            <a:r>
              <a:rPr lang="en-US" dirty="0" smtClean="0"/>
              <a:t>Explanation</a:t>
            </a:r>
          </a:p>
          <a:p>
            <a:pPr>
              <a:buNone/>
            </a:pPr>
            <a:r>
              <a:rPr lang="en-US" dirty="0" smtClean="0"/>
              <a:t>for loop executes first.</a:t>
            </a:r>
            <a:br>
              <a:rPr lang="en-US" dirty="0" smtClean="0"/>
            </a:br>
            <a:r>
              <a:rPr lang="en-US" dirty="0" smtClean="0"/>
              <a:t>for(x=0;x&lt;=</a:t>
            </a:r>
            <a:r>
              <a:rPr lang="en-US" dirty="0" err="1" smtClean="0"/>
              <a:t>fun;x</a:t>
            </a:r>
            <a:r>
              <a:rPr lang="en-US" dirty="0" smtClean="0"/>
              <a:t>++)</a:t>
            </a:r>
            <a:br>
              <a:rPr lang="en-US" dirty="0" smtClean="0"/>
            </a:br>
            <a:r>
              <a:rPr lang="en-US" dirty="0" err="1" smtClean="0"/>
              <a:t>ie</a:t>
            </a:r>
            <a:r>
              <a:rPr lang="en-US" dirty="0" smtClean="0"/>
              <a:t>) for(x=0; x=</a:t>
            </a:r>
            <a:r>
              <a:rPr lang="en-US" dirty="0" err="1" smtClean="0"/>
              <a:t>printf</a:t>
            </a:r>
            <a:r>
              <a:rPr lang="en-US" dirty="0" smtClean="0"/>
              <a:t>("C for loop"); x++)</a:t>
            </a:r>
            <a:br>
              <a:rPr lang="en-US" dirty="0" smtClean="0"/>
            </a:br>
            <a:r>
              <a:rPr lang="en-US" dirty="0" smtClean="0"/>
              <a:t>Now </a:t>
            </a:r>
            <a:r>
              <a:rPr lang="en-US" dirty="0" err="1" smtClean="0"/>
              <a:t>printf</a:t>
            </a:r>
            <a:r>
              <a:rPr lang="en-US" dirty="0" smtClean="0"/>
              <a:t> in conditional place of for loop prints C for loop and the count in that string is replace in conditional place of for loop</a:t>
            </a:r>
            <a:br>
              <a:rPr lang="en-US" dirty="0" smtClean="0"/>
            </a:br>
            <a:r>
              <a:rPr lang="en-US" dirty="0" err="1" smtClean="0"/>
              <a:t>ie</a:t>
            </a:r>
            <a:r>
              <a:rPr lang="en-US" dirty="0" smtClean="0"/>
              <a:t>) for(x=0; x&lt;=10;x++)</a:t>
            </a:r>
            <a:br>
              <a:rPr lang="en-US" dirty="0" smtClean="0"/>
            </a:br>
            <a:r>
              <a:rPr lang="en-US" dirty="0" smtClean="0"/>
              <a:t>thus outputted C for loop 0 1 2 3 4 5 6 7 8 9 a</a:t>
            </a:r>
            <a:br>
              <a:rPr lang="en-US" dirty="0" smtClean="0"/>
            </a:br>
            <a:r>
              <a:rPr lang="en-US" dirty="0" smtClean="0"/>
              <a:t>here a represent 10 in hexadecimal.</a:t>
            </a:r>
          </a:p>
          <a:p>
            <a:pPr>
              <a:buNone/>
            </a:pP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77000"/>
          </a:xfrm>
        </p:spPr>
        <p:txBody>
          <a:bodyPr numCol="2">
            <a:normAutofit fontScale="70000" lnSpcReduction="20000"/>
          </a:bodyPr>
          <a:lstStyle/>
          <a:p>
            <a:pPr>
              <a:buNone/>
            </a:pPr>
            <a:r>
              <a:rPr lang="en-US" dirty="0" smtClean="0"/>
              <a:t>What will be the output of the C program?</a:t>
            </a:r>
          </a:p>
          <a:p>
            <a:pPr>
              <a:buNone/>
            </a:pPr>
            <a:r>
              <a:rPr lang="en-US" dirty="0" smtClean="0"/>
              <a:t>#include&lt;</a:t>
            </a:r>
            <a:r>
              <a:rPr lang="en-US" dirty="0" err="1" smtClean="0"/>
              <a:t>stdio.h</a:t>
            </a:r>
            <a:r>
              <a:rPr lang="en-US" dirty="0" smtClean="0"/>
              <a:t>&gt;</a:t>
            </a:r>
          </a:p>
          <a:p>
            <a:pPr>
              <a:buNone/>
            </a:pPr>
            <a:r>
              <a:rPr lang="en-US" dirty="0" smtClean="0"/>
              <a:t> </a:t>
            </a:r>
            <a:r>
              <a:rPr lang="en-US" dirty="0" err="1" smtClean="0"/>
              <a:t>int</a:t>
            </a:r>
            <a:r>
              <a:rPr lang="en-US" dirty="0" smtClean="0"/>
              <a:t> main() { </a:t>
            </a:r>
          </a:p>
          <a:p>
            <a:pPr>
              <a:buNone/>
            </a:pPr>
            <a:r>
              <a:rPr lang="en-US" dirty="0" err="1" smtClean="0"/>
              <a:t>int</a:t>
            </a:r>
            <a:r>
              <a:rPr lang="en-US" dirty="0" smtClean="0"/>
              <a:t> </a:t>
            </a:r>
            <a:r>
              <a:rPr lang="en-US" dirty="0" err="1" smtClean="0"/>
              <a:t>i</a:t>
            </a:r>
            <a:r>
              <a:rPr lang="en-US" dirty="0" smtClean="0"/>
              <a:t>; </a:t>
            </a:r>
          </a:p>
          <a:p>
            <a:pPr>
              <a:buNone/>
            </a:pPr>
            <a:r>
              <a:rPr lang="en-US" dirty="0" smtClean="0"/>
              <a:t>for(</a:t>
            </a:r>
            <a:r>
              <a:rPr lang="en-US" dirty="0" err="1" smtClean="0"/>
              <a:t>i</a:t>
            </a:r>
            <a:r>
              <a:rPr lang="en-US" dirty="0" smtClean="0"/>
              <a:t> = 0;i&lt;=3;i++);</a:t>
            </a:r>
          </a:p>
          <a:p>
            <a:pPr>
              <a:buNone/>
            </a:pPr>
            <a:r>
              <a:rPr lang="en-US" dirty="0" smtClean="0"/>
              <a:t> </a:t>
            </a:r>
            <a:r>
              <a:rPr lang="en-US" dirty="0" err="1" smtClean="0"/>
              <a:t>printf</a:t>
            </a:r>
            <a:r>
              <a:rPr lang="en-US" dirty="0" smtClean="0"/>
              <a:t>("%d", </a:t>
            </a:r>
            <a:r>
              <a:rPr lang="en-US" dirty="0" err="1" smtClean="0"/>
              <a:t>i</a:t>
            </a:r>
            <a:r>
              <a:rPr lang="en-US" dirty="0" smtClean="0"/>
              <a:t>); </a:t>
            </a:r>
          </a:p>
          <a:p>
            <a:pPr>
              <a:buNone/>
            </a:pPr>
            <a:r>
              <a:rPr lang="en-US" dirty="0" smtClean="0"/>
              <a:t>return 0; }</a:t>
            </a:r>
          </a:p>
          <a:p>
            <a:pPr>
              <a:buNone/>
            </a:pPr>
            <a:r>
              <a:rPr lang="en-US" dirty="0" smtClean="0"/>
              <a:t> </a:t>
            </a:r>
            <a:r>
              <a:rPr lang="en-US" b="1" dirty="0" smtClean="0"/>
              <a:t>A. Compilation error</a:t>
            </a:r>
            <a:endParaRPr lang="en-US" dirty="0" smtClean="0"/>
          </a:p>
          <a:p>
            <a:pPr>
              <a:buNone/>
            </a:pPr>
            <a:r>
              <a:rPr lang="en-US" b="1" dirty="0" smtClean="0"/>
              <a:t>B. 1 2 3</a:t>
            </a:r>
            <a:endParaRPr lang="en-US" dirty="0" smtClean="0"/>
          </a:p>
          <a:p>
            <a:pPr>
              <a:buNone/>
            </a:pPr>
            <a:r>
              <a:rPr lang="en-US" b="1" dirty="0" smtClean="0">
                <a:solidFill>
                  <a:srgbClr val="FF0000"/>
                </a:solidFill>
              </a:rPr>
              <a:t>C. 4</a:t>
            </a:r>
            <a:endParaRPr lang="en-US" dirty="0" smtClean="0">
              <a:solidFill>
                <a:srgbClr val="FF0000"/>
              </a:solidFill>
            </a:endParaRPr>
          </a:p>
          <a:p>
            <a:pPr>
              <a:buNone/>
            </a:pPr>
            <a:r>
              <a:rPr lang="en-US" b="1" dirty="0" smtClean="0"/>
              <a:t>D. 0 1 2 3</a:t>
            </a:r>
          </a:p>
          <a:p>
            <a:pPr>
              <a:buNone/>
            </a:pPr>
            <a:endParaRPr lang="en-US" b="1" dirty="0" smtClean="0"/>
          </a:p>
          <a:p>
            <a:pPr>
              <a:buNone/>
            </a:pPr>
            <a:r>
              <a:rPr lang="en-US" dirty="0" smtClean="0"/>
              <a:t>What will be the output of the C program?</a:t>
            </a:r>
          </a:p>
          <a:p>
            <a:pPr>
              <a:buNone/>
            </a:pPr>
            <a:r>
              <a:rPr lang="en-US" dirty="0" smtClean="0"/>
              <a:t>#include&lt;</a:t>
            </a:r>
            <a:r>
              <a:rPr lang="en-US" dirty="0" err="1" smtClean="0"/>
              <a:t>stdio.h</a:t>
            </a:r>
            <a:r>
              <a:rPr lang="en-US" dirty="0" smtClean="0"/>
              <a:t>&gt; </a:t>
            </a:r>
          </a:p>
          <a:p>
            <a:pPr>
              <a:buNone/>
            </a:pPr>
            <a:r>
              <a:rPr lang="en-US" dirty="0" err="1" smtClean="0"/>
              <a:t>int</a:t>
            </a:r>
            <a:r>
              <a:rPr lang="en-US" dirty="0" smtClean="0"/>
              <a:t> main() { </a:t>
            </a:r>
          </a:p>
          <a:p>
            <a:pPr>
              <a:buNone/>
            </a:pPr>
            <a:r>
              <a:rPr lang="en-US" dirty="0" smtClean="0"/>
              <a:t>char </a:t>
            </a:r>
            <a:r>
              <a:rPr lang="en-US" dirty="0" err="1" smtClean="0"/>
              <a:t>i</a:t>
            </a:r>
            <a:r>
              <a:rPr lang="en-US" dirty="0" smtClean="0"/>
              <a:t> = 0; </a:t>
            </a:r>
          </a:p>
          <a:p>
            <a:pPr>
              <a:buNone/>
            </a:pPr>
            <a:r>
              <a:rPr lang="en-US" dirty="0" smtClean="0"/>
              <a:t>for(;</a:t>
            </a:r>
            <a:r>
              <a:rPr lang="en-US" dirty="0" err="1" smtClean="0"/>
              <a:t>i</a:t>
            </a:r>
            <a:r>
              <a:rPr lang="en-US" dirty="0" smtClean="0"/>
              <a:t>++;</a:t>
            </a:r>
            <a:r>
              <a:rPr lang="en-US" dirty="0" err="1" smtClean="0"/>
              <a:t>printf</a:t>
            </a:r>
            <a:r>
              <a:rPr lang="en-US" dirty="0" smtClean="0"/>
              <a:t>("%d", </a:t>
            </a:r>
            <a:r>
              <a:rPr lang="en-US" dirty="0" err="1" smtClean="0"/>
              <a:t>i</a:t>
            </a:r>
            <a:r>
              <a:rPr lang="en-US" dirty="0" smtClean="0"/>
              <a:t>)) ;</a:t>
            </a:r>
          </a:p>
          <a:p>
            <a:pPr>
              <a:buNone/>
            </a:pPr>
            <a:r>
              <a:rPr lang="en-US" dirty="0" smtClean="0"/>
              <a:t> </a:t>
            </a:r>
            <a:r>
              <a:rPr lang="en-US" dirty="0" err="1" smtClean="0"/>
              <a:t>printf</a:t>
            </a:r>
            <a:r>
              <a:rPr lang="en-US" dirty="0" smtClean="0"/>
              <a:t>("%</a:t>
            </a:r>
            <a:r>
              <a:rPr lang="en-US" dirty="0" err="1" smtClean="0"/>
              <a:t>d",i</a:t>
            </a:r>
            <a:r>
              <a:rPr lang="en-US" dirty="0" smtClean="0"/>
              <a:t>);</a:t>
            </a:r>
          </a:p>
          <a:p>
            <a:pPr>
              <a:buNone/>
            </a:pPr>
            <a:r>
              <a:rPr lang="en-US" dirty="0" smtClean="0"/>
              <a:t> return 0;</a:t>
            </a:r>
          </a:p>
          <a:p>
            <a:pPr>
              <a:buNone/>
            </a:pPr>
            <a:r>
              <a:rPr lang="en-US" dirty="0" smtClean="0"/>
              <a:t> }</a:t>
            </a:r>
          </a:p>
          <a:p>
            <a:pPr>
              <a:buNone/>
            </a:pPr>
            <a:r>
              <a:rPr lang="en-US" dirty="0" smtClean="0"/>
              <a:t> </a:t>
            </a:r>
            <a:r>
              <a:rPr lang="en-US" b="1" dirty="0" smtClean="0"/>
              <a:t>A. Compilation error</a:t>
            </a:r>
            <a:endParaRPr lang="en-US" dirty="0" smtClean="0"/>
          </a:p>
          <a:p>
            <a:pPr>
              <a:buNone/>
            </a:pPr>
            <a:r>
              <a:rPr lang="en-US" b="1" dirty="0" smtClean="0"/>
              <a:t>B. 0</a:t>
            </a:r>
            <a:endParaRPr lang="en-US" dirty="0" smtClean="0"/>
          </a:p>
          <a:p>
            <a:pPr>
              <a:buNone/>
            </a:pPr>
            <a:r>
              <a:rPr lang="en-US" b="1" dirty="0" smtClean="0">
                <a:solidFill>
                  <a:srgbClr val="FF0000"/>
                </a:solidFill>
              </a:rPr>
              <a:t>C. 1</a:t>
            </a:r>
            <a:endParaRPr lang="en-US" dirty="0" smtClean="0">
              <a:solidFill>
                <a:srgbClr val="FF0000"/>
              </a:solidFill>
            </a:endParaRPr>
          </a:p>
          <a:p>
            <a:pPr>
              <a:buNone/>
            </a:pPr>
            <a:r>
              <a:rPr lang="en-US" b="1" dirty="0" smtClean="0"/>
              <a:t>D. Program never ends</a:t>
            </a:r>
            <a:endParaRPr lang="en-US" dirty="0" smtClean="0"/>
          </a:p>
          <a:p>
            <a:pPr>
              <a:buNone/>
            </a:pPr>
            <a:r>
              <a:rPr lang="en-US" dirty="0" smtClean="0"/>
              <a:t>Option: C</a:t>
            </a:r>
          </a:p>
          <a:p>
            <a:pPr>
              <a:buNone/>
            </a:pPr>
            <a:r>
              <a:rPr lang="en-US" dirty="0" smtClean="0"/>
              <a:t>Explanation</a:t>
            </a:r>
          </a:p>
          <a:p>
            <a:pPr>
              <a:buNone/>
            </a:pPr>
            <a:r>
              <a:rPr lang="en-US" dirty="0" smtClean="0"/>
              <a:t>Here, for(; </a:t>
            </a:r>
            <a:r>
              <a:rPr lang="en-US" dirty="0" err="1" smtClean="0"/>
              <a:t>i</a:t>
            </a:r>
            <a:r>
              <a:rPr lang="en-US" dirty="0" smtClean="0"/>
              <a:t>++; </a:t>
            </a:r>
            <a:r>
              <a:rPr lang="en-US" dirty="0" err="1" smtClean="0"/>
              <a:t>printf</a:t>
            </a:r>
            <a:r>
              <a:rPr lang="en-US" dirty="0" smtClean="0"/>
              <a:t>("%d", </a:t>
            </a:r>
            <a:r>
              <a:rPr lang="en-US" dirty="0" err="1" smtClean="0"/>
              <a:t>i</a:t>
            </a:r>
            <a:r>
              <a:rPr lang="en-US" dirty="0" smtClean="0"/>
              <a:t>)) ;</a:t>
            </a:r>
            <a:br>
              <a:rPr lang="en-US" dirty="0" smtClean="0"/>
            </a:br>
            <a:r>
              <a:rPr lang="en-US" dirty="0" err="1" smtClean="0"/>
              <a:t>i.e</a:t>
            </a:r>
            <a:r>
              <a:rPr lang="en-US" dirty="0" smtClean="0"/>
              <a:t>) for(;0;printf("%d", </a:t>
            </a:r>
            <a:r>
              <a:rPr lang="en-US" dirty="0" err="1" smtClean="0"/>
              <a:t>i</a:t>
            </a:r>
            <a:r>
              <a:rPr lang="en-US" dirty="0" smtClean="0"/>
              <a:t>));</a:t>
            </a:r>
            <a:r>
              <a:rPr lang="en-US" b="1" dirty="0" smtClean="0"/>
              <a:t>//condition fails for the first time itself </a:t>
            </a:r>
            <a:r>
              <a:rPr lang="en-US" dirty="0" smtClean="0"/>
              <a:t>thus the loop terminated, but the value of </a:t>
            </a:r>
            <a:r>
              <a:rPr lang="en-US" dirty="0" err="1" smtClean="0"/>
              <a:t>i</a:t>
            </a:r>
            <a:r>
              <a:rPr lang="en-US" dirty="0" smtClean="0"/>
              <a:t> is incremented to 1. Now </a:t>
            </a:r>
            <a:r>
              <a:rPr lang="en-US" dirty="0" err="1" smtClean="0"/>
              <a:t>printf</a:t>
            </a:r>
            <a:r>
              <a:rPr lang="en-US" dirty="0" smtClean="0"/>
              <a:t>("%</a:t>
            </a:r>
            <a:r>
              <a:rPr lang="en-US" dirty="0" err="1" smtClean="0"/>
              <a:t>d",i</a:t>
            </a:r>
            <a:r>
              <a:rPr lang="en-US" dirty="0" smtClean="0"/>
              <a:t>); </a:t>
            </a:r>
            <a:r>
              <a:rPr lang="en-US" dirty="0" err="1" smtClean="0"/>
              <a:t>printf</a:t>
            </a:r>
            <a:r>
              <a:rPr lang="en-US" dirty="0" smtClean="0"/>
              <a:t> the value 1 to the output.</a:t>
            </a:r>
          </a:p>
          <a:p>
            <a:pPr>
              <a:buNone/>
            </a:pPr>
            <a:endParaRPr lang="en-US" dirty="0" smtClean="0"/>
          </a:p>
          <a:p>
            <a:pPr>
              <a:buNone/>
            </a:pP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248400"/>
          </a:xfrm>
        </p:spPr>
        <p:txBody>
          <a:bodyPr numCol="2">
            <a:normAutofit fontScale="70000" lnSpcReduction="20000"/>
          </a:bodyPr>
          <a:lstStyle/>
          <a:p>
            <a:pPr>
              <a:buNone/>
            </a:pPr>
            <a:r>
              <a:rPr lang="en-US" dirty="0" smtClean="0"/>
              <a:t>What will be the output of the C program, if input is </a:t>
            </a:r>
            <a:r>
              <a:rPr lang="en-US" b="1" dirty="0" smtClean="0"/>
              <a:t>6</a:t>
            </a:r>
            <a:r>
              <a:rPr lang="en-US" dirty="0" smtClean="0"/>
              <a:t>?</a:t>
            </a:r>
          </a:p>
          <a:p>
            <a:pPr>
              <a:buNone/>
            </a:pPr>
            <a:r>
              <a:rPr lang="en-US" dirty="0" smtClean="0"/>
              <a:t>#include&lt;</a:t>
            </a:r>
            <a:r>
              <a:rPr lang="en-US" dirty="0" err="1" smtClean="0"/>
              <a:t>stdio.h</a:t>
            </a:r>
            <a:r>
              <a:rPr lang="en-US" dirty="0" smtClean="0"/>
              <a:t>&gt;</a:t>
            </a:r>
          </a:p>
          <a:p>
            <a:pPr>
              <a:buNone/>
            </a:pPr>
            <a:r>
              <a:rPr lang="en-US" dirty="0" smtClean="0"/>
              <a:t> </a:t>
            </a:r>
            <a:r>
              <a:rPr lang="en-US" dirty="0" err="1" smtClean="0"/>
              <a:t>int</a:t>
            </a:r>
            <a:r>
              <a:rPr lang="en-US" dirty="0" smtClean="0"/>
              <a:t> main() {</a:t>
            </a:r>
          </a:p>
          <a:p>
            <a:pPr>
              <a:buNone/>
            </a:pPr>
            <a:r>
              <a:rPr lang="en-US" dirty="0" smtClean="0"/>
              <a:t> </a:t>
            </a:r>
            <a:r>
              <a:rPr lang="en-US" dirty="0" err="1" smtClean="0"/>
              <a:t>int</a:t>
            </a:r>
            <a:r>
              <a:rPr lang="en-US" dirty="0" smtClean="0"/>
              <a:t> </a:t>
            </a:r>
            <a:r>
              <a:rPr lang="en-US" dirty="0" err="1" smtClean="0"/>
              <a:t>i</a:t>
            </a:r>
            <a:r>
              <a:rPr lang="en-US" dirty="0" smtClean="0"/>
              <a:t> = 0;</a:t>
            </a:r>
          </a:p>
          <a:p>
            <a:pPr>
              <a:buNone/>
            </a:pPr>
            <a:r>
              <a:rPr lang="en-US" dirty="0" smtClean="0"/>
              <a:t> for(</a:t>
            </a:r>
            <a:r>
              <a:rPr lang="en-US" dirty="0" err="1" smtClean="0"/>
              <a:t>i</a:t>
            </a:r>
            <a:r>
              <a:rPr lang="en-US" dirty="0" smtClean="0"/>
              <a:t> = 0;i == 0;i++) {</a:t>
            </a:r>
          </a:p>
          <a:p>
            <a:pPr>
              <a:buNone/>
            </a:pPr>
            <a:r>
              <a:rPr lang="en-US" dirty="0" smtClean="0"/>
              <a:t> </a:t>
            </a:r>
            <a:r>
              <a:rPr lang="en-US" dirty="0" err="1" smtClean="0"/>
              <a:t>printf</a:t>
            </a:r>
            <a:r>
              <a:rPr lang="en-US" dirty="0" smtClean="0"/>
              <a:t>("%d", </a:t>
            </a:r>
            <a:r>
              <a:rPr lang="en-US" dirty="0" err="1" smtClean="0"/>
              <a:t>i</a:t>
            </a:r>
            <a:r>
              <a:rPr lang="en-US" dirty="0" smtClean="0"/>
              <a:t>);</a:t>
            </a:r>
          </a:p>
          <a:p>
            <a:pPr>
              <a:buNone/>
            </a:pPr>
            <a:r>
              <a:rPr lang="en-US" dirty="0" smtClean="0"/>
              <a:t> } </a:t>
            </a:r>
          </a:p>
          <a:p>
            <a:pPr>
              <a:buNone/>
            </a:pPr>
            <a:r>
              <a:rPr lang="en-US" dirty="0" smtClean="0"/>
              <a:t>return 0; </a:t>
            </a:r>
          </a:p>
          <a:p>
            <a:pPr>
              <a:buNone/>
            </a:pPr>
            <a:r>
              <a:rPr lang="en-US" dirty="0" smtClean="0"/>
              <a:t>} </a:t>
            </a:r>
          </a:p>
          <a:p>
            <a:pPr>
              <a:buNone/>
            </a:pPr>
            <a:r>
              <a:rPr lang="en-US" b="1" dirty="0" smtClean="0">
                <a:solidFill>
                  <a:srgbClr val="FF0000"/>
                </a:solidFill>
              </a:rPr>
              <a:t>A. 0</a:t>
            </a:r>
            <a:endParaRPr lang="en-US" dirty="0" smtClean="0">
              <a:solidFill>
                <a:srgbClr val="FF0000"/>
              </a:solidFill>
            </a:endParaRPr>
          </a:p>
          <a:p>
            <a:pPr>
              <a:buNone/>
            </a:pPr>
            <a:r>
              <a:rPr lang="en-US" b="1" dirty="0" smtClean="0"/>
              <a:t>B. Nothing prints</a:t>
            </a:r>
            <a:endParaRPr lang="en-US" dirty="0" smtClean="0"/>
          </a:p>
          <a:p>
            <a:pPr>
              <a:buNone/>
            </a:pPr>
            <a:r>
              <a:rPr lang="en-US" b="1" dirty="0" smtClean="0"/>
              <a:t>C. 1</a:t>
            </a:r>
            <a:endParaRPr lang="en-US" dirty="0" smtClean="0"/>
          </a:p>
          <a:p>
            <a:pPr>
              <a:buNone/>
            </a:pPr>
            <a:r>
              <a:rPr lang="en-US" b="1" dirty="0" smtClean="0"/>
              <a:t>D. None of the above</a:t>
            </a:r>
            <a:endParaRPr lang="en-US" dirty="0" smtClean="0"/>
          </a:p>
          <a:p>
            <a:pPr>
              <a:buNone/>
            </a:pPr>
            <a:endParaRPr lang="en-US" dirty="0" smtClean="0"/>
          </a:p>
          <a:p>
            <a:pPr>
              <a:buNone/>
            </a:pPr>
            <a:r>
              <a:rPr lang="en-US" dirty="0" smtClean="0"/>
              <a:t>Option: A</a:t>
            </a:r>
          </a:p>
          <a:p>
            <a:pPr>
              <a:buNone/>
            </a:pPr>
            <a:r>
              <a:rPr lang="en-US" dirty="0" smtClean="0"/>
              <a:t>Explanation</a:t>
            </a:r>
          </a:p>
          <a:p>
            <a:pPr>
              <a:buNone/>
            </a:pPr>
            <a:r>
              <a:rPr lang="en-US" dirty="0" err="1" smtClean="0"/>
              <a:t>i</a:t>
            </a:r>
            <a:r>
              <a:rPr lang="en-US" dirty="0" smtClean="0"/>
              <a:t> == 0 condition in for loop is true for one time and its prints the value of </a:t>
            </a:r>
            <a:r>
              <a:rPr lang="en-US" dirty="0" err="1" smtClean="0"/>
              <a:t>i</a:t>
            </a:r>
            <a:r>
              <a:rPr lang="en-US" dirty="0" smtClean="0"/>
              <a:t> </a:t>
            </a:r>
            <a:r>
              <a:rPr lang="en-US" dirty="0" err="1" smtClean="0"/>
              <a:t>i.e</a:t>
            </a:r>
            <a:r>
              <a:rPr lang="en-US" dirty="0" smtClean="0"/>
              <a:t>) 0 is outputted.</a:t>
            </a:r>
          </a:p>
          <a:p>
            <a:pPr>
              <a:buNone/>
            </a:pPr>
            <a:endParaRPr lang="en-US" dirty="0" smtClean="0"/>
          </a:p>
          <a:p>
            <a:r>
              <a:rPr lang="en-US" dirty="0" smtClean="0"/>
              <a:t>What will be the output of the C program by considering 'b' as a User input?</a:t>
            </a:r>
          </a:p>
          <a:p>
            <a:r>
              <a:rPr lang="en-US" dirty="0" smtClean="0"/>
              <a:t>#include&lt;</a:t>
            </a:r>
            <a:r>
              <a:rPr lang="en-US" dirty="0" err="1" smtClean="0"/>
              <a:t>stdio.h</a:t>
            </a:r>
            <a:r>
              <a:rPr lang="en-US" dirty="0" smtClean="0"/>
              <a:t>&gt; </a:t>
            </a:r>
            <a:r>
              <a:rPr lang="en-US" dirty="0" err="1" smtClean="0"/>
              <a:t>int</a:t>
            </a:r>
            <a:r>
              <a:rPr lang="en-US" dirty="0" smtClean="0"/>
              <a:t> main() { </a:t>
            </a:r>
            <a:r>
              <a:rPr lang="en-US" dirty="0" err="1" smtClean="0"/>
              <a:t>int</a:t>
            </a:r>
            <a:r>
              <a:rPr lang="en-US" dirty="0" smtClean="0"/>
              <a:t> </a:t>
            </a:r>
            <a:r>
              <a:rPr lang="en-US" dirty="0" err="1" smtClean="0"/>
              <a:t>i</a:t>
            </a:r>
            <a:r>
              <a:rPr lang="en-US" dirty="0" smtClean="0"/>
              <a:t>; for(</a:t>
            </a:r>
            <a:r>
              <a:rPr lang="en-US" dirty="0" err="1" smtClean="0"/>
              <a:t>i</a:t>
            </a:r>
            <a:r>
              <a:rPr lang="en-US" dirty="0" smtClean="0"/>
              <a:t> = 0;i&lt;(</a:t>
            </a:r>
            <a:r>
              <a:rPr lang="en-US" dirty="0" err="1" smtClean="0"/>
              <a:t>i</a:t>
            </a:r>
            <a:r>
              <a:rPr lang="en-US" dirty="0" smtClean="0"/>
              <a:t>++, 5);</a:t>
            </a:r>
            <a:r>
              <a:rPr lang="en-US" dirty="0" err="1" smtClean="0"/>
              <a:t>i</a:t>
            </a:r>
            <a:r>
              <a:rPr lang="en-US" dirty="0" smtClean="0"/>
              <a:t>++) </a:t>
            </a:r>
            <a:r>
              <a:rPr lang="en-US" dirty="0" err="1" smtClean="0"/>
              <a:t>printf</a:t>
            </a:r>
            <a:r>
              <a:rPr lang="en-US" dirty="0" smtClean="0"/>
              <a:t>("%d ",</a:t>
            </a:r>
            <a:r>
              <a:rPr lang="en-US" dirty="0" err="1" smtClean="0"/>
              <a:t>i</a:t>
            </a:r>
            <a:r>
              <a:rPr lang="en-US" dirty="0" smtClean="0"/>
              <a:t>); return 0; }</a:t>
            </a:r>
          </a:p>
          <a:p>
            <a:r>
              <a:rPr lang="en-US" dirty="0" smtClean="0"/>
              <a:t> </a:t>
            </a:r>
            <a:r>
              <a:rPr lang="en-US" b="1" dirty="0" smtClean="0"/>
              <a:t>A. 1 3 5</a:t>
            </a:r>
            <a:endParaRPr lang="en-US" dirty="0" smtClean="0"/>
          </a:p>
          <a:p>
            <a:r>
              <a:rPr lang="en-US" b="1" dirty="0" smtClean="0"/>
              <a:t>B. 1 2 3 4 5</a:t>
            </a:r>
            <a:endParaRPr lang="en-US" dirty="0" smtClean="0"/>
          </a:p>
          <a:p>
            <a:r>
              <a:rPr lang="en-US" b="1" dirty="0" smtClean="0">
                <a:solidFill>
                  <a:srgbClr val="FF0000"/>
                </a:solidFill>
              </a:rPr>
              <a:t>C. 1 3</a:t>
            </a:r>
            <a:endParaRPr lang="en-US" dirty="0" smtClean="0">
              <a:solidFill>
                <a:srgbClr val="FF0000"/>
              </a:solidFill>
            </a:endParaRPr>
          </a:p>
          <a:p>
            <a:r>
              <a:rPr lang="en-US" b="1" dirty="0" smtClean="0"/>
              <a:t>D. None of the above</a:t>
            </a:r>
            <a:endParaRPr lang="en-US" dirty="0" smtClean="0"/>
          </a:p>
          <a:p>
            <a:endParaRPr lang="en-US" dirty="0" smtClean="0"/>
          </a:p>
          <a:p>
            <a:pPr>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9506" name="Picture 2" descr="https://miro.medium.com/max/931/1*mPzioP_7eePUu999VFIQpg.png"/>
          <p:cNvPicPr>
            <a:picLocks noChangeAspect="1" noChangeArrowheads="1"/>
          </p:cNvPicPr>
          <p:nvPr/>
        </p:nvPicPr>
        <p:blipFill>
          <a:blip r:embed="rId2"/>
          <a:srcRect/>
          <a:stretch>
            <a:fillRect/>
          </a:stretch>
        </p:blipFill>
        <p:spPr bwMode="auto">
          <a:xfrm>
            <a:off x="1" y="623606"/>
            <a:ext cx="8382000" cy="5500970"/>
          </a:xfrm>
          <a:prstGeom prst="rect">
            <a:avLst/>
          </a:prstGeom>
          <a:noFill/>
        </p:spPr>
      </p:pic>
      <p:pic>
        <p:nvPicPr>
          <p:cNvPr id="149507" name="Picture 3"/>
          <p:cNvPicPr>
            <a:picLocks noChangeAspect="1" noChangeArrowheads="1"/>
          </p:cNvPicPr>
          <p:nvPr/>
        </p:nvPicPr>
        <p:blipFill>
          <a:blip r:embed="rId3"/>
          <a:srcRect/>
          <a:stretch>
            <a:fillRect/>
          </a:stretch>
        </p:blipFill>
        <p:spPr bwMode="auto">
          <a:xfrm>
            <a:off x="238125" y="6267450"/>
            <a:ext cx="8905875" cy="590550"/>
          </a:xfrm>
          <a:prstGeom prst="rect">
            <a:avLst/>
          </a:prstGeom>
          <a:noFill/>
          <a:ln w="9525">
            <a:noFill/>
            <a:miter lim="800000"/>
            <a:headEnd/>
            <a:tailEnd/>
          </a:ln>
          <a:effectLst/>
        </p:spPr>
      </p:pic>
      <p:sp>
        <p:nvSpPr>
          <p:cNvPr id="6" name="Rectangle 5"/>
          <p:cNvSpPr/>
          <p:nvPr/>
        </p:nvSpPr>
        <p:spPr>
          <a:xfrm>
            <a:off x="0" y="0"/>
            <a:ext cx="8991600" cy="646331"/>
          </a:xfrm>
          <a:prstGeom prst="rect">
            <a:avLst/>
          </a:prstGeom>
        </p:spPr>
        <p:txBody>
          <a:bodyPr wrap="square">
            <a:spAutoFit/>
          </a:bodyPr>
          <a:lstStyle/>
          <a:p>
            <a:r>
              <a:rPr lang="en-US" dirty="0" smtClean="0"/>
              <a:t>Instead, the library is loaded in the memory and the address of the function called is added into the executable file:</a:t>
            </a:r>
            <a:endParaRPr 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400800"/>
          </a:xfrm>
        </p:spPr>
        <p:txBody>
          <a:bodyPr>
            <a:normAutofit fontScale="55000" lnSpcReduction="20000"/>
          </a:bodyPr>
          <a:lstStyle/>
          <a:p>
            <a:pPr>
              <a:buNone/>
            </a:pPr>
            <a:r>
              <a:rPr lang="en-US" dirty="0" smtClean="0"/>
              <a:t> What will be the output of the C program?</a:t>
            </a:r>
          </a:p>
          <a:p>
            <a:pPr>
              <a:buNone/>
            </a:pPr>
            <a:r>
              <a:rPr lang="en-US" dirty="0" smtClean="0"/>
              <a:t>#include&lt;</a:t>
            </a:r>
            <a:r>
              <a:rPr lang="en-US" dirty="0" err="1" smtClean="0"/>
              <a:t>stdio.h</a:t>
            </a:r>
            <a:r>
              <a:rPr lang="en-US" dirty="0" smtClean="0"/>
              <a:t>&gt; </a:t>
            </a:r>
            <a:r>
              <a:rPr lang="en-US" dirty="0" err="1" smtClean="0"/>
              <a:t>int</a:t>
            </a:r>
            <a:r>
              <a:rPr lang="en-US" dirty="0" smtClean="0"/>
              <a:t> main() { </a:t>
            </a:r>
            <a:r>
              <a:rPr lang="en-US" dirty="0" err="1" smtClean="0"/>
              <a:t>int</a:t>
            </a:r>
            <a:r>
              <a:rPr lang="en-US" dirty="0" smtClean="0"/>
              <a:t> </a:t>
            </a:r>
            <a:r>
              <a:rPr lang="en-US" dirty="0" err="1" smtClean="0"/>
              <a:t>i</a:t>
            </a:r>
            <a:r>
              <a:rPr lang="en-US" dirty="0" smtClean="0"/>
              <a:t>; for(</a:t>
            </a:r>
            <a:r>
              <a:rPr lang="en-US" dirty="0" err="1" smtClean="0"/>
              <a:t>i</a:t>
            </a:r>
            <a:r>
              <a:rPr lang="en-US" dirty="0" smtClean="0"/>
              <a:t> = 0;i&lt;0,5;i++) </a:t>
            </a:r>
            <a:r>
              <a:rPr lang="en-US" dirty="0" err="1" smtClean="0"/>
              <a:t>printf</a:t>
            </a:r>
            <a:r>
              <a:rPr lang="en-US" dirty="0" smtClean="0"/>
              <a:t>("%d\</a:t>
            </a:r>
            <a:r>
              <a:rPr lang="en-US" dirty="0" err="1" smtClean="0"/>
              <a:t>n",i</a:t>
            </a:r>
            <a:r>
              <a:rPr lang="en-US" dirty="0" smtClean="0"/>
              <a:t>); return 0; }</a:t>
            </a:r>
          </a:p>
          <a:p>
            <a:pPr>
              <a:buNone/>
            </a:pPr>
            <a:r>
              <a:rPr lang="en-US" dirty="0" smtClean="0"/>
              <a:t> </a:t>
            </a:r>
            <a:r>
              <a:rPr lang="en-US" b="1" dirty="0" smtClean="0"/>
              <a:t>A. 1 3</a:t>
            </a:r>
            <a:endParaRPr lang="en-US" dirty="0" smtClean="0"/>
          </a:p>
          <a:p>
            <a:pPr>
              <a:buNone/>
            </a:pPr>
            <a:r>
              <a:rPr lang="en-US" b="1" dirty="0" smtClean="0">
                <a:solidFill>
                  <a:srgbClr val="FF0000"/>
                </a:solidFill>
              </a:rPr>
              <a:t>B. Program never ends</a:t>
            </a:r>
            <a:endParaRPr lang="en-US" dirty="0" smtClean="0">
              <a:solidFill>
                <a:srgbClr val="FF0000"/>
              </a:solidFill>
            </a:endParaRPr>
          </a:p>
          <a:p>
            <a:pPr>
              <a:buNone/>
            </a:pPr>
            <a:r>
              <a:rPr lang="en-US" b="1" dirty="0" smtClean="0"/>
              <a:t>C. 1 3 5</a:t>
            </a:r>
            <a:endParaRPr lang="en-US" dirty="0" smtClean="0"/>
          </a:p>
          <a:p>
            <a:pPr>
              <a:buNone/>
            </a:pPr>
            <a:r>
              <a:rPr lang="en-US" b="1" dirty="0" smtClean="0"/>
              <a:t>D. None of the above</a:t>
            </a:r>
            <a:endParaRPr lang="en-US" dirty="0" smtClean="0"/>
          </a:p>
          <a:p>
            <a:pPr>
              <a:buNone/>
            </a:pPr>
            <a:r>
              <a:rPr lang="en-US" b="1" dirty="0" smtClean="0"/>
              <a:t>x</a:t>
            </a:r>
          </a:p>
          <a:p>
            <a:pPr>
              <a:buNone/>
            </a:pPr>
            <a:r>
              <a:rPr lang="en-US" dirty="0" smtClean="0"/>
              <a:t>Hard Luck</a:t>
            </a:r>
          </a:p>
          <a:p>
            <a:pPr>
              <a:buNone/>
            </a:pPr>
            <a:r>
              <a:rPr lang="en-US" dirty="0" smtClean="0"/>
              <a:t>Option: B</a:t>
            </a:r>
          </a:p>
          <a:p>
            <a:pPr>
              <a:buNone/>
            </a:pPr>
            <a:r>
              <a:rPr lang="en-US" dirty="0" smtClean="0"/>
              <a:t>Explanation</a:t>
            </a:r>
          </a:p>
          <a:p>
            <a:pPr>
              <a:buNone/>
            </a:pPr>
            <a:r>
              <a:rPr lang="en-US" dirty="0" smtClean="0"/>
              <a:t>Here we do not use any brackets in conditional place of for loop, thus compiler will consider that two conditions are given in this place, thus</a:t>
            </a:r>
            <a:br>
              <a:rPr lang="en-US" dirty="0" smtClean="0"/>
            </a:br>
            <a:r>
              <a:rPr lang="en-US" dirty="0" smtClean="0"/>
              <a:t>1. </a:t>
            </a:r>
            <a:r>
              <a:rPr lang="en-US" dirty="0" err="1" smtClean="0"/>
              <a:t>i</a:t>
            </a:r>
            <a:r>
              <a:rPr lang="en-US" dirty="0" smtClean="0"/>
              <a:t>&lt; 0 </a:t>
            </a:r>
            <a:r>
              <a:rPr lang="en-US" b="1" dirty="0" smtClean="0"/>
              <a:t>// fails for the first iteration itself</a:t>
            </a:r>
            <a:r>
              <a:rPr lang="en-US" dirty="0" smtClean="0"/>
              <a:t/>
            </a:r>
            <a:br>
              <a:rPr lang="en-US" dirty="0" smtClean="0"/>
            </a:br>
            <a:r>
              <a:rPr lang="en-US" dirty="0" smtClean="0"/>
              <a:t>1. 5 </a:t>
            </a:r>
            <a:r>
              <a:rPr lang="en-US" b="1" dirty="0" smtClean="0"/>
              <a:t>// which is infinite as 5 </a:t>
            </a:r>
            <a:r>
              <a:rPr lang="en-US" b="1" dirty="0" err="1" smtClean="0"/>
              <a:t>neven</a:t>
            </a:r>
            <a:r>
              <a:rPr lang="en-US" b="1" dirty="0" smtClean="0"/>
              <a:t> becomes 0.</a:t>
            </a:r>
          </a:p>
          <a:p>
            <a:pPr>
              <a:buNone/>
            </a:pPr>
            <a:endParaRPr lang="en-US" b="1" dirty="0" smtClean="0"/>
          </a:p>
          <a:p>
            <a:pPr>
              <a:buNone/>
            </a:pPr>
            <a:r>
              <a:rPr lang="en-US" dirty="0" smtClean="0"/>
              <a:t>What will be the output of the C program?</a:t>
            </a:r>
          </a:p>
          <a:p>
            <a:pPr>
              <a:buNone/>
            </a:pPr>
            <a:r>
              <a:rPr lang="en-US" dirty="0" smtClean="0"/>
              <a:t>#include&lt;</a:t>
            </a:r>
            <a:r>
              <a:rPr lang="en-US" dirty="0" err="1" smtClean="0"/>
              <a:t>stdio.h</a:t>
            </a:r>
            <a:r>
              <a:rPr lang="en-US" dirty="0" smtClean="0"/>
              <a:t>&gt; </a:t>
            </a:r>
            <a:r>
              <a:rPr lang="en-US" dirty="0" err="1" smtClean="0"/>
              <a:t>int</a:t>
            </a:r>
            <a:r>
              <a:rPr lang="en-US" dirty="0" smtClean="0"/>
              <a:t> main() { </a:t>
            </a:r>
            <a:r>
              <a:rPr lang="en-US" dirty="0" err="1" smtClean="0"/>
              <a:t>int</a:t>
            </a:r>
            <a:r>
              <a:rPr lang="en-US" dirty="0" smtClean="0"/>
              <a:t> </a:t>
            </a:r>
            <a:r>
              <a:rPr lang="en-US" dirty="0" err="1" smtClean="0"/>
              <a:t>i</a:t>
            </a:r>
            <a:r>
              <a:rPr lang="en-US" dirty="0" smtClean="0"/>
              <a:t>, j; for(</a:t>
            </a:r>
            <a:r>
              <a:rPr lang="en-US" dirty="0" err="1" smtClean="0"/>
              <a:t>i</a:t>
            </a:r>
            <a:r>
              <a:rPr lang="en-US" dirty="0" smtClean="0"/>
              <a:t> = 0, j=5;i&lt;</a:t>
            </a:r>
            <a:r>
              <a:rPr lang="en-US" dirty="0" err="1" smtClean="0"/>
              <a:t>j;i</a:t>
            </a:r>
            <a:r>
              <a:rPr lang="en-US" dirty="0" smtClean="0"/>
              <a:t>++,j--) </a:t>
            </a:r>
            <a:r>
              <a:rPr lang="en-US" dirty="0" err="1" smtClean="0"/>
              <a:t>printf</a:t>
            </a:r>
            <a:r>
              <a:rPr lang="en-US" dirty="0" smtClean="0"/>
              <a:t>("%d %d ",</a:t>
            </a:r>
            <a:r>
              <a:rPr lang="en-US" dirty="0" err="1" smtClean="0"/>
              <a:t>i</a:t>
            </a:r>
            <a:r>
              <a:rPr lang="en-US" dirty="0" smtClean="0"/>
              <a:t>, j); return 0; } </a:t>
            </a:r>
            <a:r>
              <a:rPr lang="en-US" b="1" dirty="0" smtClean="0"/>
              <a:t>A. 0 1 2 5 4 3</a:t>
            </a:r>
            <a:endParaRPr lang="en-US" dirty="0" smtClean="0"/>
          </a:p>
          <a:p>
            <a:pPr>
              <a:buNone/>
            </a:pPr>
            <a:r>
              <a:rPr lang="en-US" b="1" dirty="0" smtClean="0"/>
              <a:t>B. Compilation error</a:t>
            </a:r>
            <a:endParaRPr lang="en-US" dirty="0" smtClean="0"/>
          </a:p>
          <a:p>
            <a:pPr>
              <a:buNone/>
            </a:pPr>
            <a:r>
              <a:rPr lang="en-US" b="1" dirty="0" smtClean="0"/>
              <a:t>C</a:t>
            </a:r>
            <a:r>
              <a:rPr lang="en-US" b="1" dirty="0" smtClean="0">
                <a:solidFill>
                  <a:srgbClr val="FF0000"/>
                </a:solidFill>
              </a:rPr>
              <a:t>. 0 5 1 4 2 3</a:t>
            </a:r>
            <a:endParaRPr lang="en-US" dirty="0" smtClean="0">
              <a:solidFill>
                <a:srgbClr val="FF0000"/>
              </a:solidFill>
            </a:endParaRPr>
          </a:p>
          <a:p>
            <a:pPr>
              <a:buNone/>
            </a:pPr>
            <a:r>
              <a:rPr lang="en-US" b="1" dirty="0" smtClean="0"/>
              <a:t>D. Runtime error</a:t>
            </a:r>
            <a:endParaRPr lang="en-US" dirty="0" smtClean="0"/>
          </a:p>
          <a:p>
            <a:r>
              <a:rPr lang="en-US" dirty="0" smtClean="0"/>
              <a:t/>
            </a:r>
            <a:br>
              <a:rPr lang="en-US" dirty="0" smtClean="0"/>
            </a:br>
            <a:endParaRPr lang="en-US" dirty="0" smtClean="0"/>
          </a:p>
          <a:p>
            <a:pPr>
              <a:buNone/>
            </a:pP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00800"/>
          </a:xfrm>
        </p:spPr>
        <p:txBody>
          <a:bodyPr numCol="2">
            <a:normAutofit fontScale="55000" lnSpcReduction="20000"/>
          </a:bodyPr>
          <a:lstStyle/>
          <a:p>
            <a:pPr>
              <a:buNone/>
            </a:pPr>
            <a:r>
              <a:rPr lang="en-US" dirty="0" smtClean="0"/>
              <a:t>#include &lt;</a:t>
            </a:r>
            <a:r>
              <a:rPr lang="en-US" dirty="0" err="1" smtClean="0"/>
              <a:t>stdio.h</a:t>
            </a:r>
            <a:r>
              <a:rPr lang="en-US" dirty="0" smtClean="0"/>
              <a:t>&gt;</a:t>
            </a:r>
          </a:p>
          <a:p>
            <a:pPr>
              <a:buNone/>
            </a:pPr>
            <a:r>
              <a:rPr lang="en-US" dirty="0" smtClean="0"/>
              <a:t> </a:t>
            </a:r>
          </a:p>
          <a:p>
            <a:pPr>
              <a:buNone/>
            </a:pPr>
            <a:r>
              <a:rPr lang="en-US" dirty="0" err="1" smtClean="0"/>
              <a:t>int</a:t>
            </a:r>
            <a:r>
              <a:rPr lang="en-US" dirty="0" smtClean="0"/>
              <a:t> main()</a:t>
            </a:r>
          </a:p>
          <a:p>
            <a:pPr>
              <a:buNone/>
            </a:pPr>
            <a:r>
              <a:rPr lang="en-US" dirty="0" smtClean="0"/>
              <a:t>{</a:t>
            </a:r>
          </a:p>
          <a:p>
            <a:pPr>
              <a:buNone/>
            </a:pPr>
            <a:r>
              <a:rPr lang="en-US" dirty="0" smtClean="0"/>
              <a:t>    </a:t>
            </a:r>
            <a:r>
              <a:rPr lang="en-US" dirty="0" err="1" smtClean="0"/>
              <a:t>int</a:t>
            </a:r>
            <a:r>
              <a:rPr lang="en-US" dirty="0" smtClean="0"/>
              <a:t> </a:t>
            </a:r>
            <a:r>
              <a:rPr lang="en-US" dirty="0" err="1" smtClean="0"/>
              <a:t>i</a:t>
            </a:r>
            <a:r>
              <a:rPr lang="en-US" dirty="0" smtClean="0"/>
              <a:t> = 1024;</a:t>
            </a:r>
          </a:p>
          <a:p>
            <a:pPr>
              <a:buNone/>
            </a:pPr>
            <a:r>
              <a:rPr lang="en-US" dirty="0" smtClean="0"/>
              <a:t>    for (; </a:t>
            </a:r>
            <a:r>
              <a:rPr lang="en-US" dirty="0" err="1" smtClean="0"/>
              <a:t>i</a:t>
            </a:r>
            <a:r>
              <a:rPr lang="en-US" dirty="0" smtClean="0"/>
              <a:t>; </a:t>
            </a:r>
            <a:r>
              <a:rPr lang="en-US" dirty="0" err="1" smtClean="0"/>
              <a:t>i</a:t>
            </a:r>
            <a:r>
              <a:rPr lang="en-US" dirty="0" smtClean="0"/>
              <a:t> &gt;&gt;= 1)</a:t>
            </a:r>
          </a:p>
          <a:p>
            <a:pPr>
              <a:buNone/>
            </a:pPr>
            <a:r>
              <a:rPr lang="en-US" dirty="0" smtClean="0"/>
              <a:t>        </a:t>
            </a:r>
            <a:r>
              <a:rPr lang="en-US" dirty="0" err="1" smtClean="0"/>
              <a:t>printf</a:t>
            </a:r>
            <a:r>
              <a:rPr lang="en-US" dirty="0" smtClean="0"/>
              <a:t>("</a:t>
            </a:r>
            <a:r>
              <a:rPr lang="en-US" dirty="0" err="1" smtClean="0"/>
              <a:t>GeeksQuiz</a:t>
            </a:r>
            <a:r>
              <a:rPr lang="en-US" dirty="0" smtClean="0"/>
              <a:t>");</a:t>
            </a:r>
          </a:p>
          <a:p>
            <a:pPr>
              <a:buNone/>
            </a:pPr>
            <a:r>
              <a:rPr lang="en-US" dirty="0" smtClean="0"/>
              <a:t>    return 0;</a:t>
            </a:r>
          </a:p>
          <a:p>
            <a:pPr>
              <a:buNone/>
            </a:pPr>
            <a:r>
              <a:rPr lang="en-US" dirty="0" smtClean="0"/>
              <a:t>}</a:t>
            </a:r>
          </a:p>
          <a:p>
            <a:pPr>
              <a:buNone/>
            </a:pPr>
            <a:endParaRPr lang="en-US" dirty="0" smtClean="0"/>
          </a:p>
          <a:p>
            <a:pPr fontAlgn="base"/>
            <a:r>
              <a:rPr lang="en-US" dirty="0" smtClean="0"/>
              <a:t>10</a:t>
            </a:r>
          </a:p>
          <a:p>
            <a:pPr fontAlgn="base"/>
            <a:r>
              <a:rPr lang="en-US" dirty="0" smtClean="0">
                <a:solidFill>
                  <a:srgbClr val="FF0066"/>
                </a:solidFill>
              </a:rPr>
              <a:t>11</a:t>
            </a:r>
          </a:p>
          <a:p>
            <a:pPr fontAlgn="base"/>
            <a:r>
              <a:rPr lang="en-US" dirty="0" smtClean="0"/>
              <a:t>Infinite</a:t>
            </a:r>
          </a:p>
          <a:p>
            <a:pPr fontAlgn="base"/>
            <a:r>
              <a:rPr lang="en-US" smtClean="0"/>
              <a:t>The </a:t>
            </a:r>
            <a:r>
              <a:rPr lang="en-US" dirty="0" smtClean="0"/>
              <a:t>program will show compile-time error</a:t>
            </a:r>
          </a:p>
          <a:p>
            <a:pPr fontAlgn="base"/>
            <a:r>
              <a:rPr lang="en-US" dirty="0" smtClean="0"/>
              <a:t>In for loop, mentioning expression is optional. </a:t>
            </a:r>
            <a:r>
              <a:rPr lang="en-US" b="1" dirty="0" smtClean="0"/>
              <a:t>&gt;&gt;= </a:t>
            </a:r>
            <a:r>
              <a:rPr lang="en-US" dirty="0" smtClean="0"/>
              <a:t>is a composite operator. It shifts the binary representation of the value by 1 to the right and assigns the resulting value to the same variable. The for loop is executed until value of variable </a:t>
            </a:r>
            <a:r>
              <a:rPr lang="en-US" b="1" dirty="0" err="1" smtClean="0"/>
              <a:t>i</a:t>
            </a:r>
            <a:r>
              <a:rPr lang="en-US" dirty="0" smtClean="0"/>
              <a:t> doesn't drop to 0.</a:t>
            </a:r>
          </a:p>
          <a:p>
            <a:pPr fontAlgn="base"/>
            <a:r>
              <a:rPr lang="en-US" dirty="0" smtClean="0"/>
              <a:t/>
            </a:r>
            <a:br>
              <a:rPr lang="en-US" dirty="0" smtClean="0"/>
            </a:br>
            <a:r>
              <a:rPr lang="en-US" dirty="0" smtClean="0"/>
              <a:t>What is the output of the below program?#include &lt;</a:t>
            </a:r>
            <a:r>
              <a:rPr lang="en-US" dirty="0" err="1" smtClean="0"/>
              <a:t>stdio.h</a:t>
            </a:r>
            <a:r>
              <a:rPr lang="en-US" dirty="0" smtClean="0"/>
              <a:t>&gt;</a:t>
            </a:r>
          </a:p>
          <a:p>
            <a:pPr fontAlgn="base">
              <a:buNone/>
            </a:pPr>
            <a:r>
              <a:rPr lang="en-US" dirty="0" err="1" smtClean="0"/>
              <a:t>int</a:t>
            </a:r>
            <a:r>
              <a:rPr lang="en-US" dirty="0" smtClean="0"/>
              <a:t> main()</a:t>
            </a:r>
          </a:p>
          <a:p>
            <a:pPr fontAlgn="base">
              <a:buNone/>
            </a:pPr>
            <a:r>
              <a:rPr lang="en-US" dirty="0" smtClean="0"/>
              <a:t>{</a:t>
            </a:r>
          </a:p>
          <a:p>
            <a:pPr fontAlgn="base">
              <a:buNone/>
            </a:pPr>
            <a:r>
              <a:rPr lang="en-US" dirty="0" smtClean="0"/>
              <a:t>    </a:t>
            </a:r>
            <a:r>
              <a:rPr lang="en-US" dirty="0" err="1" smtClean="0"/>
              <a:t>int</a:t>
            </a:r>
            <a:r>
              <a:rPr lang="en-US" dirty="0" smtClean="0"/>
              <a:t> </a:t>
            </a:r>
            <a:r>
              <a:rPr lang="en-US" dirty="0" err="1" smtClean="0"/>
              <a:t>i</a:t>
            </a:r>
            <a:r>
              <a:rPr lang="en-US" dirty="0" smtClean="0"/>
              <a:t> = 0;</a:t>
            </a:r>
          </a:p>
          <a:p>
            <a:pPr fontAlgn="base">
              <a:buNone/>
            </a:pPr>
            <a:r>
              <a:rPr lang="en-US" dirty="0" smtClean="0"/>
              <a:t>    switch (</a:t>
            </a:r>
            <a:r>
              <a:rPr lang="en-US" dirty="0" err="1" smtClean="0"/>
              <a:t>i</a:t>
            </a:r>
            <a:r>
              <a:rPr lang="en-US" dirty="0" smtClean="0"/>
              <a:t>)</a:t>
            </a:r>
          </a:p>
          <a:p>
            <a:pPr fontAlgn="base">
              <a:buNone/>
            </a:pPr>
            <a:r>
              <a:rPr lang="en-US" dirty="0" smtClean="0"/>
              <a:t>    {</a:t>
            </a:r>
          </a:p>
          <a:p>
            <a:pPr fontAlgn="base">
              <a:buNone/>
            </a:pPr>
            <a:r>
              <a:rPr lang="en-US" dirty="0" smtClean="0"/>
              <a:t>        case '0': </a:t>
            </a:r>
            <a:r>
              <a:rPr lang="en-US" dirty="0" err="1" smtClean="0"/>
              <a:t>printf</a:t>
            </a:r>
            <a:r>
              <a:rPr lang="en-US" dirty="0" smtClean="0"/>
              <a:t>("Geeks");</a:t>
            </a:r>
          </a:p>
          <a:p>
            <a:pPr fontAlgn="base">
              <a:buNone/>
            </a:pPr>
            <a:r>
              <a:rPr lang="en-US" dirty="0" smtClean="0"/>
              <a:t>                break;</a:t>
            </a:r>
          </a:p>
          <a:p>
            <a:pPr fontAlgn="base">
              <a:buNone/>
            </a:pPr>
            <a:r>
              <a:rPr lang="en-US" dirty="0" smtClean="0"/>
              <a:t>        case '1': </a:t>
            </a:r>
            <a:r>
              <a:rPr lang="en-US" dirty="0" err="1" smtClean="0"/>
              <a:t>printf</a:t>
            </a:r>
            <a:r>
              <a:rPr lang="en-US" dirty="0" smtClean="0"/>
              <a:t>("Quiz");</a:t>
            </a:r>
          </a:p>
          <a:p>
            <a:pPr fontAlgn="base">
              <a:buNone/>
            </a:pPr>
            <a:r>
              <a:rPr lang="en-US" dirty="0" smtClean="0"/>
              <a:t>                break;</a:t>
            </a:r>
          </a:p>
          <a:p>
            <a:pPr fontAlgn="base">
              <a:buNone/>
            </a:pPr>
            <a:r>
              <a:rPr lang="en-US" dirty="0" smtClean="0"/>
              <a:t>        default: </a:t>
            </a:r>
            <a:r>
              <a:rPr lang="en-US" dirty="0" err="1" smtClean="0"/>
              <a:t>printf</a:t>
            </a:r>
            <a:r>
              <a:rPr lang="en-US" dirty="0" smtClean="0"/>
              <a:t>("</a:t>
            </a:r>
            <a:r>
              <a:rPr lang="en-US" dirty="0" err="1" smtClean="0"/>
              <a:t>GeeksQuiz</a:t>
            </a:r>
            <a:r>
              <a:rPr lang="en-US" dirty="0" smtClean="0"/>
              <a:t>");</a:t>
            </a:r>
          </a:p>
          <a:p>
            <a:pPr fontAlgn="base">
              <a:buNone/>
            </a:pPr>
            <a:r>
              <a:rPr lang="en-US" dirty="0" smtClean="0"/>
              <a:t>    }</a:t>
            </a:r>
          </a:p>
          <a:p>
            <a:pPr fontAlgn="base">
              <a:buNone/>
            </a:pPr>
            <a:r>
              <a:rPr lang="en-US" dirty="0" smtClean="0"/>
              <a:t>    return 0;</a:t>
            </a:r>
          </a:p>
          <a:p>
            <a:pPr fontAlgn="base">
              <a:buNone/>
            </a:pPr>
            <a:r>
              <a:rPr lang="en-US" dirty="0" smtClean="0"/>
              <a:t>} </a:t>
            </a:r>
          </a:p>
          <a:p>
            <a:pPr fontAlgn="base"/>
            <a:r>
              <a:rPr lang="en-US" dirty="0" smtClean="0"/>
              <a:t>Geeks</a:t>
            </a:r>
          </a:p>
          <a:p>
            <a:pPr fontAlgn="base"/>
            <a:r>
              <a:rPr lang="en-US" dirty="0" smtClean="0"/>
              <a:t>Quiz</a:t>
            </a:r>
          </a:p>
          <a:p>
            <a:pPr fontAlgn="base"/>
            <a:r>
              <a:rPr lang="en-US" dirty="0" err="1" smtClean="0">
                <a:solidFill>
                  <a:srgbClr val="FF0066"/>
                </a:solidFill>
              </a:rPr>
              <a:t>GeeksQuiz</a:t>
            </a:r>
            <a:endParaRPr lang="en-US" dirty="0" smtClean="0">
              <a:solidFill>
                <a:srgbClr val="FF0066"/>
              </a:solidFill>
            </a:endParaRPr>
          </a:p>
          <a:p>
            <a:pPr fontAlgn="base"/>
            <a:r>
              <a:rPr lang="en-US" dirty="0" smtClean="0"/>
              <a:t>Compile-time error</a:t>
            </a:r>
          </a:p>
          <a:p>
            <a:endParaRPr lang="en-US" dirty="0" smtClean="0"/>
          </a:p>
          <a:p>
            <a:pPr>
              <a:buNone/>
            </a:pPr>
            <a:r>
              <a:rPr lang="en-US" b="1" dirty="0" smtClean="0"/>
              <a:t/>
            </a:r>
            <a:br>
              <a:rPr lang="en-US" b="1" dirty="0" smtClean="0"/>
            </a:b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Converting float to an </a:t>
            </a:r>
            <a:r>
              <a:rPr lang="en-US" dirty="0" err="1" smtClean="0"/>
              <a:t>int</a:t>
            </a:r>
            <a:r>
              <a:rPr lang="en-US" dirty="0" smtClean="0"/>
              <a:t> will truncate the fraction part hence losing the meaning of the value. Converting double to float will round up the digits. Converting long </a:t>
            </a:r>
            <a:r>
              <a:rPr lang="en-US" dirty="0" err="1" smtClean="0"/>
              <a:t>int</a:t>
            </a:r>
            <a:r>
              <a:rPr lang="en-US" dirty="0" smtClean="0"/>
              <a:t> to </a:t>
            </a:r>
            <a:r>
              <a:rPr lang="en-US" dirty="0" err="1" smtClean="0"/>
              <a:t>int</a:t>
            </a:r>
            <a:r>
              <a:rPr lang="en-US" dirty="0" smtClean="0"/>
              <a:t> will cause dropping of excess high order bits. </a:t>
            </a:r>
            <a:r>
              <a:rPr lang="en-US" smtClean="0"/>
              <a:t>In all the above cases, when we convert the data types, the value will lose its meaning</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According to the previous process, the Entry Point is compiled when it only needs to be updated. Likewise, the functions of the library are pre-compiled again when they change, without re-compile the main function. The updated library would be loaded in the memory.</a:t>
            </a:r>
          </a:p>
          <a:p>
            <a:r>
              <a:rPr lang="en-US" dirty="0" smtClean="0"/>
              <a:t>In Unix, dynamic libraries are called </a:t>
            </a:r>
            <a:r>
              <a:rPr lang="en-US" i="1" dirty="0" smtClean="0"/>
              <a:t>shared libraries.</a:t>
            </a:r>
            <a:endParaRPr lang="en-US" smtClean="0"/>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err="1" smtClean="0"/>
              <a:t>printf</a:t>
            </a:r>
            <a:r>
              <a:rPr lang="en-US" b="1" dirty="0" smtClean="0"/>
              <a:t>() function</a:t>
            </a:r>
            <a:endParaRPr lang="en-US" b="1" dirty="0"/>
          </a:p>
        </p:txBody>
      </p:sp>
      <p:sp>
        <p:nvSpPr>
          <p:cNvPr id="3" name="Content Placeholder 2"/>
          <p:cNvSpPr>
            <a:spLocks noGrp="1"/>
          </p:cNvSpPr>
          <p:nvPr>
            <p:ph idx="1"/>
          </p:nvPr>
        </p:nvSpPr>
        <p:spPr>
          <a:xfrm>
            <a:off x="381000" y="1066800"/>
            <a:ext cx="8534400" cy="5562600"/>
          </a:xfrm>
        </p:spPr>
        <p:txBody>
          <a:bodyPr>
            <a:normAutofit fontScale="47500" lnSpcReduction="20000"/>
          </a:bodyPr>
          <a:lstStyle/>
          <a:p>
            <a:pPr>
              <a:buNone/>
            </a:pPr>
            <a:r>
              <a:rPr lang="en-US" dirty="0">
                <a:latin typeface="Times New Roman" pitchFamily="18" charset="0"/>
                <a:cs typeface="Times New Roman" pitchFamily="18" charset="0"/>
              </a:rPr>
              <a:t>The </a:t>
            </a:r>
            <a:r>
              <a:rPr lang="en-US" b="1" dirty="0" err="1">
                <a:latin typeface="Times New Roman" pitchFamily="18" charset="0"/>
                <a:cs typeface="Times New Roman" pitchFamily="18" charset="0"/>
              </a:rPr>
              <a:t>printf</a:t>
            </a:r>
            <a:r>
              <a:rPr lang="en-US" b="1" dirty="0">
                <a:latin typeface="Times New Roman" pitchFamily="18" charset="0"/>
                <a:cs typeface="Times New Roman" pitchFamily="18" charset="0"/>
              </a:rPr>
              <a:t>() function</a:t>
            </a:r>
            <a:r>
              <a:rPr lang="en-US" dirty="0">
                <a:latin typeface="Times New Roman" pitchFamily="18" charset="0"/>
                <a:cs typeface="Times New Roman" pitchFamily="18" charset="0"/>
              </a:rPr>
              <a:t> is used for output. It prints the given statement to the console.</a:t>
            </a:r>
            <a:endParaRPr lang="en-US" dirty="0" smtClean="0">
              <a:latin typeface="Times New Roman" pitchFamily="18" charset="0"/>
              <a:cs typeface="Times New Roman" pitchFamily="18" charset="0"/>
            </a:endParaRPr>
          </a:p>
          <a:p>
            <a:pPr>
              <a:buNone/>
            </a:pPr>
            <a:r>
              <a:rPr lang="en-US" b="1" u="sng" dirty="0" smtClean="0">
                <a:latin typeface="Times New Roman" pitchFamily="18" charset="0"/>
                <a:cs typeface="Times New Roman" pitchFamily="18" charset="0"/>
              </a:rPr>
              <a:t>Syntax/General Form:</a:t>
            </a:r>
          </a:p>
          <a:p>
            <a:pPr>
              <a:buNone/>
            </a:pPr>
            <a:r>
              <a:rPr lang="en-US" b="1" dirty="0" err="1" smtClean="0">
                <a:solidFill>
                  <a:srgbClr val="FF0066"/>
                </a:solidFill>
                <a:latin typeface="Times New Roman" pitchFamily="18" charset="0"/>
                <a:cs typeface="Times New Roman" pitchFamily="18" charset="0"/>
              </a:rPr>
              <a:t>printf</a:t>
            </a:r>
            <a:r>
              <a:rPr lang="en-US" b="1" dirty="0">
                <a:solidFill>
                  <a:srgbClr val="FF0066"/>
                </a:solidFill>
                <a:latin typeface="Times New Roman" pitchFamily="18" charset="0"/>
                <a:cs typeface="Times New Roman" pitchFamily="18" charset="0"/>
              </a:rPr>
              <a:t>("format </a:t>
            </a:r>
            <a:r>
              <a:rPr lang="en-US" b="1" dirty="0" err="1">
                <a:solidFill>
                  <a:srgbClr val="FF0066"/>
                </a:solidFill>
                <a:latin typeface="Times New Roman" pitchFamily="18" charset="0"/>
                <a:cs typeface="Times New Roman" pitchFamily="18" charset="0"/>
              </a:rPr>
              <a:t>string",argument_list</a:t>
            </a:r>
            <a:r>
              <a:rPr lang="en-US" b="1" dirty="0" smtClean="0">
                <a:solidFill>
                  <a:srgbClr val="FF0066"/>
                </a:solidFill>
                <a:latin typeface="Times New Roman" pitchFamily="18" charset="0"/>
                <a:cs typeface="Times New Roman" pitchFamily="18" charset="0"/>
              </a:rPr>
              <a:t>);</a:t>
            </a:r>
          </a:p>
          <a:p>
            <a:pPr>
              <a:buNone/>
            </a:pPr>
            <a:r>
              <a:rPr lang="en-US" dirty="0">
                <a:latin typeface="Times New Roman" pitchFamily="18" charset="0"/>
                <a:cs typeface="Times New Roman" pitchFamily="18" charset="0"/>
              </a:rPr>
              <a:t>The </a:t>
            </a:r>
            <a:r>
              <a:rPr lang="en-US" b="1" dirty="0">
                <a:latin typeface="Times New Roman" pitchFamily="18" charset="0"/>
                <a:cs typeface="Times New Roman" pitchFamily="18" charset="0"/>
              </a:rPr>
              <a:t>format string</a:t>
            </a:r>
            <a:r>
              <a:rPr lang="en-US" dirty="0">
                <a:latin typeface="Times New Roman" pitchFamily="18" charset="0"/>
                <a:cs typeface="Times New Roman" pitchFamily="18" charset="0"/>
              </a:rPr>
              <a:t> can be %d (integer), %c (character), %s (string), %f (float) etc.   </a:t>
            </a:r>
          </a:p>
          <a:p>
            <a:r>
              <a:rPr lang="en-US" dirty="0" smtClean="0">
                <a:latin typeface="Times New Roman" pitchFamily="18" charset="0"/>
                <a:cs typeface="Times New Roman" pitchFamily="18" charset="0"/>
              </a:rPr>
              <a:t>It returns </a:t>
            </a:r>
            <a:r>
              <a:rPr lang="en-US" b="1" dirty="0" smtClean="0">
                <a:latin typeface="Times New Roman" pitchFamily="18" charset="0"/>
                <a:cs typeface="Times New Roman" pitchFamily="18" charset="0"/>
              </a:rPr>
              <a:t>total number of Characters Printed</a:t>
            </a:r>
            <a:r>
              <a:rPr lang="en-US" dirty="0" smtClean="0">
                <a:latin typeface="Times New Roman" pitchFamily="18" charset="0"/>
                <a:cs typeface="Times New Roman" pitchFamily="18" charset="0"/>
              </a:rPr>
              <a:t>, Or negative value if an output error or an encoding error.</a:t>
            </a:r>
          </a:p>
          <a:p>
            <a:endParaRPr lang="en-US" dirty="0" smtClean="0">
              <a:latin typeface="Times New Roman" pitchFamily="18" charset="0"/>
              <a:cs typeface="Times New Roman" pitchFamily="18" charset="0"/>
            </a:endParaRPr>
          </a:p>
          <a:p>
            <a:pPr>
              <a:buNone/>
            </a:pPr>
            <a:r>
              <a:rPr lang="en-US" dirty="0" smtClean="0"/>
              <a:t>#include &lt;</a:t>
            </a:r>
            <a:r>
              <a:rPr lang="en-US" dirty="0" err="1" smtClean="0"/>
              <a:t>stdio.h</a:t>
            </a:r>
            <a:r>
              <a:rPr lang="en-US" dirty="0" smtClean="0"/>
              <a:t>&gt; </a:t>
            </a:r>
          </a:p>
          <a:p>
            <a:pPr>
              <a:buNone/>
            </a:pPr>
            <a:r>
              <a:rPr lang="en-US" dirty="0" err="1" smtClean="0"/>
              <a:t>int</a:t>
            </a:r>
            <a:r>
              <a:rPr lang="en-US" dirty="0" smtClean="0"/>
              <a:t> main() {</a:t>
            </a:r>
          </a:p>
          <a:p>
            <a:pPr>
              <a:buNone/>
            </a:pPr>
            <a:r>
              <a:rPr lang="en-US" dirty="0" smtClean="0"/>
              <a:t> </a:t>
            </a:r>
            <a:r>
              <a:rPr lang="en-US" dirty="0" err="1" smtClean="0"/>
              <a:t>int</a:t>
            </a:r>
            <a:r>
              <a:rPr lang="en-US" dirty="0" smtClean="0"/>
              <a:t> </a:t>
            </a:r>
            <a:r>
              <a:rPr lang="en-US" dirty="0" err="1" smtClean="0"/>
              <a:t>testInteger</a:t>
            </a:r>
            <a:r>
              <a:rPr lang="en-US" dirty="0" smtClean="0"/>
              <a:t> = 5; // </a:t>
            </a:r>
            <a:r>
              <a:rPr lang="en-US" dirty="0" err="1" smtClean="0"/>
              <a:t>intialization</a:t>
            </a:r>
            <a:r>
              <a:rPr lang="en-US" dirty="0" smtClean="0"/>
              <a:t> or assigning initial value to the variable</a:t>
            </a:r>
          </a:p>
          <a:p>
            <a:pPr>
              <a:buNone/>
            </a:pPr>
            <a:r>
              <a:rPr lang="en-US" dirty="0" err="1" smtClean="0"/>
              <a:t>printf</a:t>
            </a:r>
            <a:r>
              <a:rPr lang="en-US" dirty="0" smtClean="0"/>
              <a:t>(“welcome”);</a:t>
            </a:r>
          </a:p>
          <a:p>
            <a:pPr>
              <a:buNone/>
            </a:pPr>
            <a:r>
              <a:rPr lang="en-US" dirty="0" err="1" smtClean="0"/>
              <a:t>printf</a:t>
            </a:r>
            <a:r>
              <a:rPr lang="en-US" dirty="0" smtClean="0"/>
              <a:t>("Number = %d", </a:t>
            </a:r>
            <a:r>
              <a:rPr lang="en-US" dirty="0" err="1" smtClean="0"/>
              <a:t>testInteger</a:t>
            </a:r>
            <a:r>
              <a:rPr lang="en-US" dirty="0" smtClean="0"/>
              <a:t>);  %d(5)  </a:t>
            </a:r>
            <a:r>
              <a:rPr lang="en-US" dirty="0" err="1" smtClean="0"/>
              <a:t>printf</a:t>
            </a:r>
            <a:r>
              <a:rPr lang="en-US" dirty="0" smtClean="0"/>
              <a:t>(“Number=5”);</a:t>
            </a:r>
          </a:p>
          <a:p>
            <a:pPr>
              <a:buNone/>
            </a:pPr>
            <a:r>
              <a:rPr lang="en-US" dirty="0" err="1" smtClean="0"/>
              <a:t>Printf</a:t>
            </a:r>
            <a:r>
              <a:rPr lang="en-US" dirty="0" smtClean="0"/>
              <a:t>(“%</a:t>
            </a:r>
            <a:r>
              <a:rPr lang="en-US" dirty="0" err="1" smtClean="0"/>
              <a:t>d”,testInteger</a:t>
            </a:r>
            <a:r>
              <a:rPr lang="en-US" dirty="0" smtClean="0"/>
              <a:t>); // 5 </a:t>
            </a:r>
          </a:p>
          <a:p>
            <a:pPr>
              <a:buNone/>
            </a:pPr>
            <a:endParaRPr lang="en-US" dirty="0" smtClean="0"/>
          </a:p>
          <a:p>
            <a:pPr>
              <a:buNone/>
            </a:pPr>
            <a:r>
              <a:rPr lang="en-US" dirty="0" smtClean="0"/>
              <a:t> return 0; </a:t>
            </a:r>
          </a:p>
          <a:p>
            <a:pPr>
              <a:buNone/>
            </a:pPr>
            <a:r>
              <a:rPr lang="en-US" dirty="0" smtClean="0"/>
              <a:t>}</a:t>
            </a:r>
          </a:p>
          <a:p>
            <a:pPr>
              <a:buNone/>
            </a:pPr>
            <a:r>
              <a:rPr lang="en-US" b="1" dirty="0" smtClean="0"/>
              <a:t>Output</a:t>
            </a:r>
            <a:endParaRPr lang="en-US" dirty="0" smtClean="0"/>
          </a:p>
          <a:p>
            <a:pPr>
              <a:buNone/>
            </a:pPr>
            <a:r>
              <a:rPr lang="en-US" dirty="0" smtClean="0"/>
              <a:t>Number = 5</a:t>
            </a:r>
          </a:p>
          <a:p>
            <a:pPr>
              <a:buNone/>
            </a:pPr>
            <a:endParaRPr lang="en-US" dirty="0" smtClean="0">
              <a:latin typeface="Times New Roman" pitchFamily="18" charset="0"/>
              <a:cs typeface="Times New Roman" pitchFamily="18" charset="0"/>
            </a:endParaRPr>
          </a:p>
          <a:p>
            <a:r>
              <a:rPr lang="en-US" dirty="0" smtClean="0"/>
              <a:t>We use %d format </a:t>
            </a:r>
            <a:r>
              <a:rPr lang="en-US" dirty="0" err="1" smtClean="0"/>
              <a:t>specifier</a:t>
            </a:r>
            <a:r>
              <a:rPr lang="en-US" dirty="0" smtClean="0"/>
              <a:t> to print </a:t>
            </a:r>
            <a:r>
              <a:rPr lang="en-US" dirty="0" err="1" smtClean="0"/>
              <a:t>int</a:t>
            </a:r>
            <a:r>
              <a:rPr lang="en-US" dirty="0" smtClean="0"/>
              <a:t> types. Here, the %d inside the quotations will be replaced by the value of </a:t>
            </a:r>
            <a:r>
              <a:rPr lang="en-US" dirty="0" err="1" smtClean="0"/>
              <a:t>testInteger</a:t>
            </a:r>
            <a:r>
              <a:rPr lang="en-US" dirty="0" smtClean="0"/>
              <a:t>.</a:t>
            </a:r>
          </a:p>
          <a:p>
            <a:pPr>
              <a:buNone/>
            </a:pPr>
            <a:r>
              <a:rPr lang="en-US" dirty="0" smtClean="0"/>
              <a:t/>
            </a:r>
            <a:br>
              <a:rPr lang="en-US" dirty="0" smtClean="0"/>
            </a:b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Rectangle 3"/>
          <p:cNvSpPr/>
          <p:nvPr/>
        </p:nvSpPr>
        <p:spPr>
          <a:xfrm>
            <a:off x="7772400" y="3505200"/>
            <a:ext cx="1371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5" name="TextBox 4"/>
          <p:cNvSpPr txBox="1"/>
          <p:nvPr/>
        </p:nvSpPr>
        <p:spPr>
          <a:xfrm>
            <a:off x="7391400" y="3200400"/>
            <a:ext cx="2133600" cy="276999"/>
          </a:xfrm>
          <a:prstGeom prst="rect">
            <a:avLst/>
          </a:prstGeom>
          <a:noFill/>
        </p:spPr>
        <p:txBody>
          <a:bodyPr wrap="square" rtlCol="0">
            <a:spAutoFit/>
          </a:bodyPr>
          <a:lstStyle/>
          <a:p>
            <a:r>
              <a:rPr lang="en-US" sz="1200" dirty="0" err="1" smtClean="0"/>
              <a:t>testInteger</a:t>
            </a:r>
            <a:r>
              <a:rPr lang="en-US" sz="1200" dirty="0" smtClean="0"/>
              <a:t>/1000-1003</a:t>
            </a:r>
            <a:endParaRPr lang="en-US" sz="12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477000"/>
          </a:xfrm>
        </p:spPr>
        <p:txBody>
          <a:bodyPr>
            <a:normAutofit fontScale="55000" lnSpcReduction="20000"/>
          </a:bodyPr>
          <a:lstStyle/>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a:t>
            </a:r>
          </a:p>
          <a:p>
            <a:pPr>
              <a:buNone/>
            </a:pPr>
            <a:r>
              <a:rPr lang="en-US" dirty="0" smtClean="0">
                <a:latin typeface="Times New Roman" pitchFamily="18" charset="0"/>
                <a:cs typeface="Times New Roman" pitchFamily="18" charset="0"/>
              </a:rPr>
              <a:t> float number1 = 13.5; // </a:t>
            </a:r>
            <a:r>
              <a:rPr lang="en-US" dirty="0" smtClean="0">
                <a:solidFill>
                  <a:srgbClr val="FF0066"/>
                </a:solidFill>
                <a:latin typeface="Times New Roman" pitchFamily="18" charset="0"/>
                <a:cs typeface="Times New Roman" pitchFamily="18" charset="0"/>
              </a:rPr>
              <a:t>what type of literal is 13.5?</a:t>
            </a:r>
          </a:p>
          <a:p>
            <a:pPr>
              <a:buNone/>
            </a:pPr>
            <a:r>
              <a:rPr lang="en-US" dirty="0" smtClean="0">
                <a:latin typeface="Times New Roman" pitchFamily="18" charset="0"/>
                <a:cs typeface="Times New Roman" pitchFamily="18" charset="0"/>
              </a:rPr>
              <a:t>double number2 = 12.4;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("number1 = %f\n", number1);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("number2 = %lf", number2);</a:t>
            </a:r>
          </a:p>
          <a:p>
            <a:pPr>
              <a:buNone/>
            </a:pPr>
            <a:r>
              <a:rPr lang="en-US" dirty="0" smtClean="0">
                <a:latin typeface="Times New Roman" pitchFamily="18" charset="0"/>
                <a:cs typeface="Times New Roman" pitchFamily="18" charset="0"/>
              </a:rPr>
              <a:t> return 0;</a:t>
            </a:r>
          </a:p>
          <a:p>
            <a:pPr>
              <a:buNone/>
            </a:pPr>
            <a:r>
              <a:rPr lang="en-US" dirty="0" smtClean="0">
                <a:latin typeface="Times New Roman" pitchFamily="18" charset="0"/>
                <a:cs typeface="Times New Roman" pitchFamily="18" charset="0"/>
              </a:rPr>
              <a:t> }</a:t>
            </a:r>
          </a:p>
          <a:p>
            <a:pPr>
              <a:buNone/>
            </a:pPr>
            <a:r>
              <a:rPr lang="en-US" b="1" dirty="0" smtClean="0">
                <a:latin typeface="Times New Roman" pitchFamily="18" charset="0"/>
                <a:cs typeface="Times New Roman" pitchFamily="18" charset="0"/>
              </a:rPr>
              <a:t>Output</a:t>
            </a: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number1 = 13.500000 </a:t>
            </a:r>
          </a:p>
          <a:p>
            <a:pPr>
              <a:buNone/>
            </a:pPr>
            <a:r>
              <a:rPr lang="en-US" dirty="0" smtClean="0">
                <a:latin typeface="Times New Roman" pitchFamily="18" charset="0"/>
                <a:cs typeface="Times New Roman" pitchFamily="18" charset="0"/>
              </a:rPr>
              <a:t>number2 = 12.400000</a:t>
            </a:r>
          </a:p>
          <a:p>
            <a:pPr>
              <a:buNone/>
            </a:pPr>
            <a:r>
              <a:rPr lang="en-US" dirty="0" smtClean="0">
                <a:latin typeface="Times New Roman" pitchFamily="18" charset="0"/>
                <a:cs typeface="Times New Roman" pitchFamily="18" charset="0"/>
              </a:rPr>
              <a:t>To print float, we use %f format </a:t>
            </a:r>
            <a:r>
              <a:rPr lang="en-US" dirty="0" err="1" smtClean="0">
                <a:latin typeface="Times New Roman" pitchFamily="18" charset="0"/>
                <a:cs typeface="Times New Roman" pitchFamily="18" charset="0"/>
              </a:rPr>
              <a:t>specifier</a:t>
            </a:r>
            <a:r>
              <a:rPr lang="en-US" dirty="0" smtClean="0">
                <a:latin typeface="Times New Roman" pitchFamily="18" charset="0"/>
                <a:cs typeface="Times New Roman" pitchFamily="18" charset="0"/>
              </a:rPr>
              <a:t>. Similarly, we use %lf to print double values.</a:t>
            </a:r>
          </a:p>
          <a:p>
            <a:pPr>
              <a:buNone/>
            </a:pPr>
            <a:endParaRPr lang="en-US" dirty="0" smtClean="0">
              <a:latin typeface="Times New Roman" pitchFamily="18" charset="0"/>
              <a:cs typeface="Times New Roman" pitchFamily="18" charset="0"/>
            </a:endParaRPr>
          </a:p>
          <a:p>
            <a:pPr>
              <a:buNone/>
            </a:pPr>
            <a:r>
              <a:rPr lang="en-US" b="1" dirty="0" smtClean="0">
                <a:latin typeface="Times New Roman" pitchFamily="18" charset="0"/>
                <a:cs typeface="Times New Roman" pitchFamily="18" charset="0"/>
              </a:rPr>
              <a:t>Example 4: Print Characters</a:t>
            </a: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a:t>
            </a:r>
          </a:p>
          <a:p>
            <a:pPr>
              <a:buNone/>
            </a:pPr>
            <a:r>
              <a:rPr lang="en-US" dirty="0" smtClean="0">
                <a:latin typeface="Times New Roman" pitchFamily="18" charset="0"/>
                <a:cs typeface="Times New Roman" pitchFamily="18" charset="0"/>
              </a:rPr>
              <a:t> char </a:t>
            </a:r>
            <a:r>
              <a:rPr lang="en-US" dirty="0" err="1" smtClean="0">
                <a:latin typeface="Times New Roman" pitchFamily="18" charset="0"/>
                <a:cs typeface="Times New Roman" pitchFamily="18" charset="0"/>
              </a:rPr>
              <a:t>chr</a:t>
            </a:r>
            <a:r>
              <a:rPr lang="en-US" dirty="0" smtClean="0">
                <a:latin typeface="Times New Roman" pitchFamily="18" charset="0"/>
                <a:cs typeface="Times New Roman" pitchFamily="18" charset="0"/>
              </a:rPr>
              <a:t> = 'a';</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("character = %c", </a:t>
            </a:r>
            <a:r>
              <a:rPr lang="en-US" dirty="0" err="1" smtClean="0">
                <a:latin typeface="Times New Roman" pitchFamily="18" charset="0"/>
                <a:cs typeface="Times New Roman" pitchFamily="18" charset="0"/>
              </a:rPr>
              <a:t>chr</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("character = %d", </a:t>
            </a:r>
            <a:r>
              <a:rPr lang="en-US" dirty="0" err="1" smtClean="0">
                <a:latin typeface="Times New Roman" pitchFamily="18" charset="0"/>
                <a:cs typeface="Times New Roman" pitchFamily="18" charset="0"/>
              </a:rPr>
              <a:t>chr</a:t>
            </a:r>
            <a:r>
              <a:rPr lang="en-US" dirty="0" smtClean="0">
                <a:latin typeface="Times New Roman" pitchFamily="18" charset="0"/>
                <a:cs typeface="Times New Roman" pitchFamily="18" charset="0"/>
              </a:rPr>
              <a:t>); //97</a:t>
            </a:r>
          </a:p>
          <a:p>
            <a:pPr>
              <a:buNone/>
            </a:pPr>
            <a:r>
              <a:rPr lang="en-US" dirty="0" smtClean="0">
                <a:latin typeface="Times New Roman" pitchFamily="18" charset="0"/>
                <a:cs typeface="Times New Roman" pitchFamily="18" charset="0"/>
              </a:rPr>
              <a:t>return 0; </a:t>
            </a:r>
          </a:p>
          <a:p>
            <a:pPr>
              <a:buNone/>
            </a:pPr>
            <a:r>
              <a:rPr lang="en-US" dirty="0" smtClean="0">
                <a:latin typeface="Times New Roman" pitchFamily="18" charset="0"/>
                <a:cs typeface="Times New Roman" pitchFamily="18" charset="0"/>
              </a:rPr>
              <a:t>} </a:t>
            </a:r>
          </a:p>
          <a:p>
            <a:pPr>
              <a:buNone/>
            </a:pPr>
            <a:r>
              <a:rPr lang="en-US" b="1" dirty="0" smtClean="0">
                <a:latin typeface="Times New Roman" pitchFamily="18" charset="0"/>
                <a:cs typeface="Times New Roman" pitchFamily="18" charset="0"/>
              </a:rPr>
              <a:t>Output</a:t>
            </a: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character = a</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6172200" cy="838200"/>
          </a:xfrm>
        </p:spPr>
        <p:txBody>
          <a:bodyPr/>
          <a:lstStyle/>
          <a:p>
            <a:r>
              <a:rPr lang="en-US" dirty="0" err="1"/>
              <a:t>p</a:t>
            </a:r>
            <a:r>
              <a:rPr lang="en-US" dirty="0" err="1" smtClean="0"/>
              <a:t>rintf</a:t>
            </a:r>
            <a:r>
              <a:rPr lang="en-US" dirty="0" smtClean="0"/>
              <a:t>() function</a:t>
            </a:r>
            <a:endParaRPr lang="en-US" dirty="0"/>
          </a:p>
        </p:txBody>
      </p:sp>
      <p:sp>
        <p:nvSpPr>
          <p:cNvPr id="3" name="Content Placeholder 2"/>
          <p:cNvSpPr>
            <a:spLocks noGrp="1"/>
          </p:cNvSpPr>
          <p:nvPr>
            <p:ph idx="1"/>
          </p:nvPr>
        </p:nvSpPr>
        <p:spPr>
          <a:xfrm>
            <a:off x="152400" y="533400"/>
            <a:ext cx="8763000" cy="6172200"/>
          </a:xfrm>
        </p:spPr>
        <p:txBody>
          <a:bodyPr>
            <a:noAutofit/>
          </a:bodyPr>
          <a:lstStyle/>
          <a:p>
            <a:pPr fontAlgn="base">
              <a:buNone/>
            </a:pPr>
            <a:r>
              <a:rPr lang="en-US" sz="1600" dirty="0" err="1">
                <a:latin typeface="Times New Roman" pitchFamily="18" charset="0"/>
                <a:cs typeface="Times New Roman" pitchFamily="18" charset="0"/>
              </a:rPr>
              <a:t>int</a:t>
            </a:r>
            <a:r>
              <a:rPr lang="en-US" sz="1600" dirty="0">
                <a:latin typeface="Times New Roman" pitchFamily="18" charset="0"/>
                <a:cs typeface="Times New Roman" pitchFamily="18" charset="0"/>
              </a:rPr>
              <a:t> main()</a:t>
            </a:r>
          </a:p>
          <a:p>
            <a:pPr fontAlgn="base">
              <a:buNone/>
            </a:pPr>
            <a:r>
              <a:rPr lang="en-US" sz="1600" dirty="0">
                <a:latin typeface="Times New Roman" pitchFamily="18" charset="0"/>
                <a:cs typeface="Times New Roman" pitchFamily="18" charset="0"/>
              </a:rPr>
              <a:t>{</a:t>
            </a:r>
          </a:p>
          <a:p>
            <a:pPr fontAlgn="base">
              <a:buNone/>
            </a:pPr>
            <a:r>
              <a:rPr lang="en-US" sz="1600" dirty="0">
                <a:latin typeface="Times New Roman" pitchFamily="18" charset="0"/>
                <a:cs typeface="Times New Roman" pitchFamily="18" charset="0"/>
              </a:rPr>
              <a:t>    char </a:t>
            </a:r>
            <a:r>
              <a:rPr lang="en-US" sz="1600" dirty="0" err="1">
                <a:latin typeface="Times New Roman" pitchFamily="18" charset="0"/>
                <a:cs typeface="Times New Roman" pitchFamily="18" charset="0"/>
              </a:rPr>
              <a:t>st</a:t>
            </a:r>
            <a:r>
              <a:rPr lang="en-US" sz="1600" dirty="0">
                <a:latin typeface="Times New Roman" pitchFamily="18" charset="0"/>
                <a:cs typeface="Times New Roman" pitchFamily="18" charset="0"/>
              </a:rPr>
              <a:t>[] = "CODING";</a:t>
            </a:r>
          </a:p>
          <a:p>
            <a:pPr fontAlgn="base">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printf</a:t>
            </a:r>
            <a:r>
              <a:rPr lang="en-US" sz="1600" dirty="0">
                <a:latin typeface="Times New Roman" pitchFamily="18" charset="0"/>
                <a:cs typeface="Times New Roman" pitchFamily="18" charset="0"/>
              </a:rPr>
              <a:t>("While printing ");</a:t>
            </a:r>
          </a:p>
          <a:p>
            <a:pPr fontAlgn="base">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printf</a:t>
            </a:r>
            <a:r>
              <a:rPr lang="en-US" sz="1600" dirty="0">
                <a:latin typeface="Times New Roman" pitchFamily="18" charset="0"/>
                <a:cs typeface="Times New Roman" pitchFamily="18" charset="0"/>
              </a:rPr>
              <a:t>(", the value returned by </a:t>
            </a:r>
            <a:r>
              <a:rPr lang="en-US" sz="1600" dirty="0" err="1">
                <a:latin typeface="Times New Roman" pitchFamily="18" charset="0"/>
                <a:cs typeface="Times New Roman" pitchFamily="18" charset="0"/>
              </a:rPr>
              <a:t>printf</a:t>
            </a:r>
            <a:r>
              <a:rPr lang="en-US" sz="1600" dirty="0">
                <a:latin typeface="Times New Roman" pitchFamily="18" charset="0"/>
                <a:cs typeface="Times New Roman" pitchFamily="18" charset="0"/>
              </a:rPr>
              <a:t>() is : %d</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printf</a:t>
            </a:r>
            <a:r>
              <a:rPr lang="en-US" sz="1600" dirty="0">
                <a:latin typeface="Times New Roman" pitchFamily="18" charset="0"/>
                <a:cs typeface="Times New Roman" pitchFamily="18" charset="0"/>
              </a:rPr>
              <a:t>("%s", </a:t>
            </a:r>
            <a:r>
              <a:rPr lang="en-US" sz="1600" dirty="0" err="1">
                <a:latin typeface="Times New Roman" pitchFamily="18" charset="0"/>
                <a:cs typeface="Times New Roman" pitchFamily="18" charset="0"/>
              </a:rPr>
              <a:t>st</a:t>
            </a:r>
            <a:r>
              <a:rPr lang="en-US" sz="1600" dirty="0">
                <a:latin typeface="Times New Roman" pitchFamily="18" charset="0"/>
                <a:cs typeface="Times New Roman" pitchFamily="18" charset="0"/>
              </a:rPr>
              <a:t>));</a:t>
            </a:r>
          </a:p>
          <a:p>
            <a:pPr fontAlgn="base">
              <a:buNone/>
            </a:pPr>
            <a:r>
              <a:rPr lang="en-US" sz="1600" dirty="0">
                <a:latin typeface="Times New Roman" pitchFamily="18" charset="0"/>
                <a:cs typeface="Times New Roman" pitchFamily="18" charset="0"/>
              </a:rPr>
              <a:t>     return 0;</a:t>
            </a:r>
          </a:p>
          <a:p>
            <a:pPr fontAlgn="base">
              <a:buNone/>
            </a:pPr>
            <a:r>
              <a:rPr lang="en-US" sz="1600" dirty="0">
                <a:latin typeface="Times New Roman" pitchFamily="18" charset="0"/>
                <a:cs typeface="Times New Roman" pitchFamily="18" charset="0"/>
              </a:rPr>
              <a:t>}</a:t>
            </a:r>
          </a:p>
          <a:p>
            <a:pPr fontAlgn="base">
              <a:buNone/>
            </a:pPr>
            <a:r>
              <a:rPr lang="en-US" sz="1600" b="1" dirty="0" smtClean="0">
                <a:latin typeface="Times New Roman" pitchFamily="18" charset="0"/>
                <a:cs typeface="Times New Roman" pitchFamily="18" charset="0"/>
              </a:rPr>
              <a:t>Output :  </a:t>
            </a:r>
          </a:p>
          <a:p>
            <a:pPr fontAlgn="base">
              <a:buNone/>
            </a:pPr>
            <a:r>
              <a:rPr lang="en-US" sz="1600" dirty="0" smtClean="0">
                <a:latin typeface="Times New Roman" pitchFamily="18" charset="0"/>
                <a:cs typeface="Times New Roman" pitchFamily="18" charset="0"/>
              </a:rPr>
              <a:t>While </a:t>
            </a:r>
            <a:r>
              <a:rPr lang="en-US" sz="1600" dirty="0">
                <a:latin typeface="Times New Roman" pitchFamily="18" charset="0"/>
                <a:cs typeface="Times New Roman" pitchFamily="18" charset="0"/>
              </a:rPr>
              <a:t>printing CODING, the value returned by </a:t>
            </a:r>
            <a:r>
              <a:rPr lang="en-US" sz="1600" dirty="0" err="1">
                <a:latin typeface="Times New Roman" pitchFamily="18" charset="0"/>
                <a:cs typeface="Times New Roman" pitchFamily="18" charset="0"/>
              </a:rPr>
              <a:t>printf</a:t>
            </a:r>
            <a:r>
              <a:rPr lang="en-US" sz="1600" dirty="0">
                <a:latin typeface="Times New Roman" pitchFamily="18" charset="0"/>
                <a:cs typeface="Times New Roman" pitchFamily="18" charset="0"/>
              </a:rPr>
              <a:t>() is : </a:t>
            </a:r>
            <a:r>
              <a:rPr lang="en-US" sz="1600" dirty="0" smtClean="0">
                <a:latin typeface="Times New Roman" pitchFamily="18" charset="0"/>
                <a:cs typeface="Times New Roman" pitchFamily="18" charset="0"/>
              </a:rPr>
              <a:t>6</a:t>
            </a:r>
          </a:p>
          <a:p>
            <a:pPr fontAlgn="base">
              <a:buNone/>
            </a:pPr>
            <a:endParaRPr lang="en-US" sz="1600" dirty="0">
              <a:latin typeface="Times New Roman" pitchFamily="18" charset="0"/>
              <a:cs typeface="Times New Roman" pitchFamily="18" charset="0"/>
            </a:endParaRPr>
          </a:p>
          <a:p>
            <a:pPr fontAlgn="base">
              <a:buNone/>
            </a:pPr>
            <a:r>
              <a:rPr lang="en-US" sz="1600" dirty="0" smtClean="0">
                <a:latin typeface="Times New Roman" pitchFamily="18" charset="0"/>
                <a:cs typeface="Times New Roman" pitchFamily="18" charset="0"/>
              </a:rPr>
              <a:t>#include </a:t>
            </a:r>
            <a:r>
              <a:rPr lang="en-US" sz="1600" dirty="0">
                <a:latin typeface="Times New Roman" pitchFamily="18" charset="0"/>
                <a:cs typeface="Times New Roman" pitchFamily="18" charset="0"/>
              </a:rPr>
              <a:t>&lt;</a:t>
            </a:r>
            <a:r>
              <a:rPr lang="en-US" sz="1600" dirty="0" err="1">
                <a:latin typeface="Times New Roman" pitchFamily="18" charset="0"/>
                <a:cs typeface="Times New Roman" pitchFamily="18" charset="0"/>
              </a:rPr>
              <a:t>stdio.h</a:t>
            </a:r>
            <a:r>
              <a:rPr lang="en-US" sz="1600" dirty="0">
                <a:latin typeface="Times New Roman" pitchFamily="18" charset="0"/>
                <a:cs typeface="Times New Roman" pitchFamily="18" charset="0"/>
              </a:rPr>
              <a:t>&gt;</a:t>
            </a:r>
          </a:p>
          <a:p>
            <a:pPr fontAlgn="base">
              <a:buNone/>
            </a:pPr>
            <a:r>
              <a:rPr lang="en-US" sz="1600" dirty="0" err="1">
                <a:latin typeface="Times New Roman" pitchFamily="18" charset="0"/>
                <a:cs typeface="Times New Roman" pitchFamily="18" charset="0"/>
              </a:rPr>
              <a:t>int</a:t>
            </a:r>
            <a:r>
              <a:rPr lang="en-US" sz="1600" dirty="0">
                <a:latin typeface="Times New Roman" pitchFamily="18" charset="0"/>
                <a:cs typeface="Times New Roman" pitchFamily="18" charset="0"/>
              </a:rPr>
              <a:t> main()</a:t>
            </a:r>
          </a:p>
          <a:p>
            <a:pPr fontAlgn="base">
              <a:buNone/>
            </a:pPr>
            <a:r>
              <a:rPr lang="en-US" sz="1600" dirty="0">
                <a:latin typeface="Times New Roman" pitchFamily="18" charset="0"/>
                <a:cs typeface="Times New Roman" pitchFamily="18" charset="0"/>
              </a:rPr>
              <a:t>{</a:t>
            </a:r>
          </a:p>
          <a:p>
            <a:pPr fontAlgn="base">
              <a:buNone/>
            </a:pPr>
            <a:r>
              <a:rPr lang="en-US" sz="1600" dirty="0">
                <a:latin typeface="Times New Roman" pitchFamily="18" charset="0"/>
                <a:cs typeface="Times New Roman" pitchFamily="18" charset="0"/>
              </a:rPr>
              <a:t>    long </a:t>
            </a:r>
            <a:r>
              <a:rPr lang="en-US" sz="1600" dirty="0" err="1">
                <a:latin typeface="Times New Roman" pitchFamily="18" charset="0"/>
                <a:cs typeface="Times New Roman" pitchFamily="18" charset="0"/>
              </a:rPr>
              <a:t>int</a:t>
            </a:r>
            <a:r>
              <a:rPr lang="en-US" sz="1600" dirty="0">
                <a:latin typeface="Times New Roman" pitchFamily="18" charset="0"/>
                <a:cs typeface="Times New Roman" pitchFamily="18" charset="0"/>
              </a:rPr>
              <a:t> n = 123456789;</a:t>
            </a:r>
          </a:p>
          <a:p>
            <a:pPr fontAlgn="base">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printf</a:t>
            </a:r>
            <a:r>
              <a:rPr lang="en-US" sz="1600" dirty="0">
                <a:latin typeface="Times New Roman" pitchFamily="18" charset="0"/>
                <a:cs typeface="Times New Roman" pitchFamily="18" charset="0"/>
              </a:rPr>
              <a:t>("While printing ");</a:t>
            </a:r>
          </a:p>
          <a:p>
            <a:pPr fontAlgn="base">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printf</a:t>
            </a:r>
            <a:r>
              <a:rPr lang="en-US" sz="1600" dirty="0">
                <a:latin typeface="Times New Roman" pitchFamily="18" charset="0"/>
                <a:cs typeface="Times New Roman" pitchFamily="18" charset="0"/>
              </a:rPr>
              <a:t>(", the value returned by </a:t>
            </a:r>
            <a:r>
              <a:rPr lang="en-US" sz="1600" dirty="0" err="1">
                <a:latin typeface="Times New Roman" pitchFamily="18" charset="0"/>
                <a:cs typeface="Times New Roman" pitchFamily="18" charset="0"/>
              </a:rPr>
              <a:t>printf</a:t>
            </a:r>
            <a:r>
              <a:rPr lang="en-US" sz="1600" dirty="0">
                <a:latin typeface="Times New Roman" pitchFamily="18" charset="0"/>
                <a:cs typeface="Times New Roman" pitchFamily="18" charset="0"/>
              </a:rPr>
              <a:t>() is : %d", </a:t>
            </a:r>
            <a:r>
              <a:rPr lang="en-US" sz="1600" dirty="0" err="1" smtClean="0">
                <a:latin typeface="Times New Roman" pitchFamily="18" charset="0"/>
                <a:cs typeface="Times New Roman" pitchFamily="18" charset="0"/>
              </a:rPr>
              <a:t>printf</a:t>
            </a:r>
            <a:r>
              <a:rPr lang="en-US" sz="1600" dirty="0">
                <a:latin typeface="Times New Roman" pitchFamily="18" charset="0"/>
                <a:cs typeface="Times New Roman" pitchFamily="18" charset="0"/>
              </a:rPr>
              <a:t>("%ld", n));</a:t>
            </a:r>
          </a:p>
          <a:p>
            <a:pPr fontAlgn="base">
              <a:buNone/>
            </a:pPr>
            <a:r>
              <a:rPr lang="en-US" sz="1600" dirty="0">
                <a:latin typeface="Times New Roman" pitchFamily="18" charset="0"/>
                <a:cs typeface="Times New Roman" pitchFamily="18" charset="0"/>
              </a:rPr>
              <a:t>     return 0;</a:t>
            </a:r>
          </a:p>
          <a:p>
            <a:pPr fontAlgn="base">
              <a:buNone/>
            </a:pPr>
            <a:r>
              <a:rPr lang="en-US" sz="1600" dirty="0">
                <a:latin typeface="Times New Roman" pitchFamily="18" charset="0"/>
                <a:cs typeface="Times New Roman" pitchFamily="18" charset="0"/>
              </a:rPr>
              <a:t>}</a:t>
            </a:r>
          </a:p>
          <a:p>
            <a:pPr fontAlgn="base">
              <a:buNone/>
            </a:pPr>
            <a:r>
              <a:rPr lang="en-US" sz="1600" b="1" dirty="0">
                <a:latin typeface="Times New Roman" pitchFamily="18" charset="0"/>
                <a:cs typeface="Times New Roman" pitchFamily="18" charset="0"/>
              </a:rPr>
              <a:t>Output</a:t>
            </a:r>
            <a:endParaRPr lang="en-US" sz="1600" dirty="0">
              <a:latin typeface="Times New Roman" pitchFamily="18" charset="0"/>
              <a:cs typeface="Times New Roman" pitchFamily="18" charset="0"/>
            </a:endParaRPr>
          </a:p>
          <a:p>
            <a:pPr fontAlgn="base">
              <a:buNone/>
            </a:pPr>
            <a:r>
              <a:rPr lang="en-US" sz="1600" dirty="0" smtClean="0">
                <a:latin typeface="Times New Roman" pitchFamily="18" charset="0"/>
                <a:cs typeface="Times New Roman" pitchFamily="18" charset="0"/>
              </a:rPr>
              <a:t>While printing 123456789, the value returned by </a:t>
            </a:r>
            <a:r>
              <a:rPr lang="en-US" sz="1600" dirty="0" err="1" smtClean="0">
                <a:latin typeface="Times New Roman" pitchFamily="18" charset="0"/>
                <a:cs typeface="Times New Roman" pitchFamily="18" charset="0"/>
              </a:rPr>
              <a:t>printf</a:t>
            </a:r>
            <a:r>
              <a:rPr lang="en-US" sz="1600" dirty="0" smtClean="0">
                <a:latin typeface="Times New Roman" pitchFamily="18" charset="0"/>
                <a:cs typeface="Times New Roman" pitchFamily="18" charset="0"/>
              </a:rPr>
              <a:t>() is : 9</a:t>
            </a: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411162"/>
          </a:xfrm>
        </p:spPr>
        <p:txBody>
          <a:bodyPr>
            <a:normAutofit fontScale="90000"/>
          </a:bodyPr>
          <a:lstStyle/>
          <a:p>
            <a:r>
              <a:rPr lang="en-US" dirty="0" err="1" smtClean="0"/>
              <a:t>scanf</a:t>
            </a:r>
            <a:r>
              <a:rPr lang="en-US" dirty="0" smtClean="0"/>
              <a:t>()</a:t>
            </a:r>
            <a:endParaRPr lang="en-US" dirty="0"/>
          </a:p>
        </p:txBody>
      </p:sp>
      <p:sp>
        <p:nvSpPr>
          <p:cNvPr id="3" name="Content Placeholder 2"/>
          <p:cNvSpPr>
            <a:spLocks noGrp="1"/>
          </p:cNvSpPr>
          <p:nvPr>
            <p:ph idx="1"/>
          </p:nvPr>
        </p:nvSpPr>
        <p:spPr>
          <a:xfrm>
            <a:off x="304800" y="838200"/>
            <a:ext cx="8610600" cy="5791200"/>
          </a:xfrm>
        </p:spPr>
        <p:txBody>
          <a:bodyPr>
            <a:normAutofit fontScale="47500" lnSpcReduction="20000"/>
          </a:bodyPr>
          <a:lstStyle/>
          <a:p>
            <a:pPr>
              <a:buNone/>
            </a:pPr>
            <a:r>
              <a:rPr lang="en-US" b="1" dirty="0" err="1">
                <a:latin typeface="Times New Roman" pitchFamily="18" charset="0"/>
                <a:cs typeface="Times New Roman" pitchFamily="18" charset="0"/>
              </a:rPr>
              <a:t>scanf</a:t>
            </a:r>
            <a:r>
              <a:rPr lang="en-US" b="1" dirty="0">
                <a:latin typeface="Times New Roman" pitchFamily="18" charset="0"/>
                <a:cs typeface="Times New Roman" pitchFamily="18" charset="0"/>
              </a:rPr>
              <a:t>() : </a:t>
            </a:r>
            <a:r>
              <a:rPr lang="en-US" dirty="0" smtClean="0"/>
              <a:t> </a:t>
            </a:r>
            <a:r>
              <a:rPr lang="en-US" dirty="0" err="1" smtClean="0">
                <a:latin typeface="Times New Roman" pitchFamily="18" charset="0"/>
                <a:cs typeface="Times New Roman" pitchFamily="18" charset="0"/>
              </a:rPr>
              <a:t>scanf</a:t>
            </a:r>
            <a:r>
              <a:rPr lang="en-US" dirty="0" smtClean="0">
                <a:latin typeface="Times New Roman" pitchFamily="18" charset="0"/>
                <a:cs typeface="Times New Roman" pitchFamily="18" charset="0"/>
              </a:rPr>
              <a:t>() is one of the commonly used function to take input from the user. The </a:t>
            </a:r>
            <a:r>
              <a:rPr lang="en-US" dirty="0" err="1" smtClean="0">
                <a:latin typeface="Times New Roman" pitchFamily="18" charset="0"/>
                <a:cs typeface="Times New Roman" pitchFamily="18" charset="0"/>
              </a:rPr>
              <a:t>scanf</a:t>
            </a:r>
            <a:r>
              <a:rPr lang="en-US" dirty="0" smtClean="0">
                <a:latin typeface="Times New Roman" pitchFamily="18" charset="0"/>
                <a:cs typeface="Times New Roman" pitchFamily="18" charset="0"/>
              </a:rPr>
              <a:t>() function reads formatted input from the standard input such as keyboards(console</a:t>
            </a:r>
            <a:r>
              <a:rPr lang="en-US" dirty="0" smtClean="0"/>
              <a:t>).</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It returns </a:t>
            </a:r>
            <a:r>
              <a:rPr lang="en-US" b="1" dirty="0" smtClean="0">
                <a:latin typeface="Times New Roman" pitchFamily="18" charset="0"/>
                <a:cs typeface="Times New Roman" pitchFamily="18" charset="0"/>
              </a:rPr>
              <a:t>total number of Inputs Scanned successfully</a:t>
            </a:r>
            <a:r>
              <a:rPr lang="en-US" dirty="0" smtClean="0">
                <a:latin typeface="Times New Roman" pitchFamily="18" charset="0"/>
                <a:cs typeface="Times New Roman" pitchFamily="18" charset="0"/>
              </a:rPr>
              <a:t>, or EOF if input failure occurs before the first receiving argument was assigned</a:t>
            </a:r>
          </a:p>
          <a:p>
            <a:pPr>
              <a:buNone/>
            </a:pPr>
            <a:r>
              <a:rPr lang="en-US" b="1" u="sng" dirty="0" smtClean="0">
                <a:latin typeface="Times New Roman" pitchFamily="18" charset="0"/>
                <a:cs typeface="Times New Roman" pitchFamily="18" charset="0"/>
              </a:rPr>
              <a:t>Syntax:</a:t>
            </a:r>
          </a:p>
          <a:p>
            <a:pPr>
              <a:buNone/>
            </a:pPr>
            <a:r>
              <a:rPr lang="en-US" b="1" dirty="0" err="1">
                <a:solidFill>
                  <a:srgbClr val="FF0066"/>
                </a:solidFill>
                <a:latin typeface="Times New Roman" pitchFamily="18" charset="0"/>
                <a:cs typeface="Times New Roman" pitchFamily="18" charset="0"/>
              </a:rPr>
              <a:t>scanf</a:t>
            </a:r>
            <a:r>
              <a:rPr lang="en-US" b="1" dirty="0">
                <a:solidFill>
                  <a:srgbClr val="FF0066"/>
                </a:solidFill>
                <a:latin typeface="Times New Roman" pitchFamily="18" charset="0"/>
                <a:cs typeface="Times New Roman" pitchFamily="18" charset="0"/>
              </a:rPr>
              <a:t>("format </a:t>
            </a:r>
            <a:r>
              <a:rPr lang="en-US" b="1" dirty="0" err="1">
                <a:solidFill>
                  <a:srgbClr val="FF0066"/>
                </a:solidFill>
                <a:latin typeface="Times New Roman" pitchFamily="18" charset="0"/>
                <a:cs typeface="Times New Roman" pitchFamily="18" charset="0"/>
              </a:rPr>
              <a:t>string</a:t>
            </a:r>
            <a:r>
              <a:rPr lang="en-US" b="1" dirty="0" err="1" smtClean="0">
                <a:solidFill>
                  <a:srgbClr val="FF0066"/>
                </a:solidFill>
                <a:latin typeface="Times New Roman" pitchFamily="18" charset="0"/>
                <a:cs typeface="Times New Roman" pitchFamily="18" charset="0"/>
              </a:rPr>
              <a:t>",&amp;argument_list</a:t>
            </a:r>
            <a:r>
              <a:rPr lang="en-US" b="1" dirty="0">
                <a:solidFill>
                  <a:srgbClr val="FF0066"/>
                </a:solidFill>
                <a:latin typeface="Times New Roman" pitchFamily="18" charset="0"/>
                <a:cs typeface="Times New Roman" pitchFamily="18" charset="0"/>
              </a:rPr>
              <a:t>);  </a:t>
            </a:r>
          </a:p>
          <a:p>
            <a:pPr>
              <a:buNone/>
            </a:pPr>
            <a:r>
              <a:rPr lang="en-US" dirty="0" err="1" smtClean="0">
                <a:latin typeface="Times New Roman" pitchFamily="18" charset="0"/>
                <a:cs typeface="Times New Roman" pitchFamily="18" charset="0"/>
              </a:rPr>
              <a:t>Eg</a:t>
            </a:r>
            <a:endParaRPr lang="en-US" dirty="0" smtClean="0">
              <a:latin typeface="Times New Roman" pitchFamily="18" charset="0"/>
              <a:cs typeface="Times New Roman" pitchFamily="18" charset="0"/>
            </a:endParaRP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number; </a:t>
            </a:r>
          </a:p>
          <a:p>
            <a:pPr>
              <a:buNone/>
            </a:pPr>
            <a:r>
              <a:rPr lang="en-US" b="1" dirty="0" err="1" smtClean="0">
                <a:latin typeface="Times New Roman" pitchFamily="18" charset="0"/>
                <a:cs typeface="Times New Roman" pitchFamily="18" charset="0"/>
              </a:rPr>
              <a:t>scanf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d",&amp;number</a:t>
            </a:r>
            <a:r>
              <a:rPr lang="en-US" dirty="0" smtClean="0">
                <a:latin typeface="Times New Roman" pitchFamily="18" charset="0"/>
                <a:cs typeface="Times New Roman" pitchFamily="18" charset="0"/>
              </a:rPr>
              <a:t>); //getting values dynamically for the variable “number” (assigned during execution of the program)</a:t>
            </a:r>
          </a:p>
          <a:p>
            <a:pPr>
              <a:buNone/>
            </a:pPr>
            <a:endParaRPr lang="en-US" dirty="0" smtClean="0">
              <a:latin typeface="Times New Roman" pitchFamily="18" charset="0"/>
              <a:cs typeface="Times New Roman" pitchFamily="18" charset="0"/>
            </a:endParaRP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number=10; //static assignment (assigned at compile time)</a:t>
            </a: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a=10,b=20;</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number=</a:t>
            </a:r>
            <a:r>
              <a:rPr lang="en-US" dirty="0" err="1" smtClean="0">
                <a:latin typeface="Times New Roman" pitchFamily="18" charset="0"/>
                <a:cs typeface="Times New Roman" pitchFamily="18" charset="0"/>
              </a:rPr>
              <a:t>a+b</a:t>
            </a:r>
            <a:r>
              <a:rPr lang="en-US" dirty="0" smtClean="0">
                <a:latin typeface="Times New Roman" pitchFamily="18" charset="0"/>
                <a:cs typeface="Times New Roman" pitchFamily="18" charset="0"/>
              </a:rPr>
              <a:t>; //dynamic initialization of variable;</a:t>
            </a:r>
            <a:endParaRPr lang="en-US" dirty="0">
              <a:latin typeface="Times New Roman" pitchFamily="18" charset="0"/>
              <a:cs typeface="Times New Roman" pitchFamily="18" charset="0"/>
            </a:endParaRPr>
          </a:p>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x</a:t>
            </a:r>
          </a:p>
          <a:p>
            <a:pPr>
              <a:buNone/>
            </a:pPr>
            <a:endParaRPr lang="en-US" dirty="0" smtClean="0">
              <a:latin typeface="Times New Roman" pitchFamily="18" charset="0"/>
              <a:cs typeface="Times New Roman" pitchFamily="18" charset="0"/>
            </a:endParaRPr>
          </a:p>
          <a:p>
            <a:r>
              <a:rPr lang="en-US" dirty="0" smtClean="0"/>
              <a:t>all function arguments in C are passed by value. If you call a function, for example </a:t>
            </a:r>
            <a:r>
              <a:rPr lang="en-US" dirty="0" err="1" smtClean="0"/>
              <a:t>func</a:t>
            </a:r>
            <a:r>
              <a:rPr lang="en-US" dirty="0" smtClean="0"/>
              <a:t>(n), the function receives a copy of the value of n. It has no access to the real memory of n itself.</a:t>
            </a:r>
          </a:p>
          <a:p>
            <a:r>
              <a:rPr lang="en-US" dirty="0" smtClean="0"/>
              <a:t>If you want the function to be able to modify n, you have to pass its address.</a:t>
            </a:r>
          </a:p>
          <a:p>
            <a:r>
              <a:rPr lang="en-US" dirty="0" smtClean="0"/>
              <a:t>The </a:t>
            </a:r>
            <a:r>
              <a:rPr lang="en-US" dirty="0" err="1" smtClean="0"/>
              <a:t>scanf</a:t>
            </a:r>
            <a:r>
              <a:rPr lang="en-US" dirty="0" smtClean="0"/>
              <a:t> function needs to modify the values of variables, so you need to use &amp;n rather than just n to let it do that. (It can’t just return the value as its result, because it can update multiple variables in a single call)</a:t>
            </a:r>
          </a:p>
          <a:p>
            <a:pPr>
              <a:buNone/>
            </a:pPr>
            <a:endParaRPr lang="en-US"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77000"/>
          </a:xfrm>
        </p:spPr>
        <p:txBody>
          <a:bodyPr>
            <a:normAutofit fontScale="70000" lnSpcReduction="20000"/>
          </a:bodyPr>
          <a:lstStyle/>
          <a:p>
            <a:pPr>
              <a:buNone/>
            </a:pPr>
            <a:r>
              <a:rPr lang="en-US" dirty="0" smtClean="0"/>
              <a:t>#include &lt;</a:t>
            </a:r>
            <a:r>
              <a:rPr lang="en-US" dirty="0" err="1" smtClean="0"/>
              <a:t>stdio.h</a:t>
            </a:r>
            <a:r>
              <a:rPr lang="en-US" dirty="0" smtClean="0"/>
              <a:t>&gt;</a:t>
            </a:r>
          </a:p>
          <a:p>
            <a:pPr>
              <a:buNone/>
            </a:pPr>
            <a:r>
              <a:rPr lang="en-US" dirty="0" smtClean="0"/>
              <a:t> </a:t>
            </a:r>
            <a:r>
              <a:rPr lang="en-US" dirty="0" err="1" smtClean="0"/>
              <a:t>int</a:t>
            </a:r>
            <a:r>
              <a:rPr lang="en-US" dirty="0" smtClean="0"/>
              <a:t> main() { </a:t>
            </a:r>
          </a:p>
          <a:p>
            <a:pPr>
              <a:buNone/>
            </a:pPr>
            <a:r>
              <a:rPr lang="en-US" dirty="0" err="1" smtClean="0"/>
              <a:t>int</a:t>
            </a:r>
            <a:r>
              <a:rPr lang="en-US" dirty="0" smtClean="0"/>
              <a:t> </a:t>
            </a:r>
            <a:r>
              <a:rPr lang="en-US" dirty="0" err="1" smtClean="0"/>
              <a:t>testInteger</a:t>
            </a:r>
            <a:r>
              <a:rPr lang="en-US" dirty="0" smtClean="0"/>
              <a:t>; </a:t>
            </a:r>
          </a:p>
          <a:p>
            <a:pPr>
              <a:buNone/>
            </a:pPr>
            <a:r>
              <a:rPr lang="en-US" dirty="0" err="1" smtClean="0"/>
              <a:t>printf</a:t>
            </a:r>
            <a:r>
              <a:rPr lang="en-US" dirty="0" smtClean="0"/>
              <a:t>("Enter an integer: ");</a:t>
            </a:r>
          </a:p>
          <a:p>
            <a:pPr>
              <a:buNone/>
            </a:pPr>
            <a:r>
              <a:rPr lang="en-US" dirty="0" smtClean="0"/>
              <a:t> </a:t>
            </a:r>
            <a:r>
              <a:rPr lang="en-US" dirty="0" err="1" smtClean="0"/>
              <a:t>scanf</a:t>
            </a:r>
            <a:r>
              <a:rPr lang="en-US" dirty="0" smtClean="0"/>
              <a:t>("%d", &amp;</a:t>
            </a:r>
            <a:r>
              <a:rPr lang="en-US" dirty="0" err="1" smtClean="0"/>
              <a:t>testInteger</a:t>
            </a:r>
            <a:r>
              <a:rPr lang="en-US" dirty="0" smtClean="0"/>
              <a:t>); </a:t>
            </a:r>
          </a:p>
          <a:p>
            <a:pPr>
              <a:buNone/>
            </a:pPr>
            <a:r>
              <a:rPr lang="en-US" dirty="0" err="1" smtClean="0"/>
              <a:t>printf</a:t>
            </a:r>
            <a:r>
              <a:rPr lang="en-US" dirty="0" smtClean="0"/>
              <a:t>("Number = %</a:t>
            </a:r>
            <a:r>
              <a:rPr lang="en-US" dirty="0" err="1" smtClean="0"/>
              <a:t>d",testInteger</a:t>
            </a:r>
            <a:r>
              <a:rPr lang="en-US" dirty="0" smtClean="0"/>
              <a:t>); </a:t>
            </a:r>
          </a:p>
          <a:p>
            <a:pPr>
              <a:buNone/>
            </a:pPr>
            <a:r>
              <a:rPr lang="en-US" dirty="0" smtClean="0"/>
              <a:t>return 0; </a:t>
            </a:r>
          </a:p>
          <a:p>
            <a:pPr>
              <a:buNone/>
            </a:pPr>
            <a:r>
              <a:rPr lang="en-US" dirty="0" smtClean="0"/>
              <a:t>}</a:t>
            </a:r>
          </a:p>
          <a:p>
            <a:pPr>
              <a:buNone/>
            </a:pPr>
            <a:r>
              <a:rPr lang="en-US" b="1" dirty="0" smtClean="0"/>
              <a:t>Output</a:t>
            </a:r>
            <a:endParaRPr lang="en-US" dirty="0" smtClean="0"/>
          </a:p>
          <a:p>
            <a:pPr>
              <a:buNone/>
            </a:pPr>
            <a:r>
              <a:rPr lang="en-US" dirty="0" smtClean="0"/>
              <a:t>Enter an integer: 4 </a:t>
            </a:r>
          </a:p>
          <a:p>
            <a:pPr>
              <a:buNone/>
            </a:pPr>
            <a:r>
              <a:rPr lang="en-US" dirty="0" smtClean="0"/>
              <a:t>Number = 4</a:t>
            </a:r>
          </a:p>
          <a:p>
            <a:pPr>
              <a:buNone/>
            </a:pPr>
            <a:r>
              <a:rPr lang="en-US" dirty="0" smtClean="0"/>
              <a:t>Here, we have used %d format </a:t>
            </a:r>
            <a:r>
              <a:rPr lang="en-US" dirty="0" err="1" smtClean="0"/>
              <a:t>specifier</a:t>
            </a:r>
            <a:r>
              <a:rPr lang="en-US" dirty="0" smtClean="0"/>
              <a:t> inside the </a:t>
            </a:r>
            <a:r>
              <a:rPr lang="en-US" dirty="0" err="1" smtClean="0"/>
              <a:t>scanf</a:t>
            </a:r>
            <a:r>
              <a:rPr lang="en-US" dirty="0" smtClean="0"/>
              <a:t>() function to take </a:t>
            </a:r>
            <a:r>
              <a:rPr lang="en-US" dirty="0" err="1" smtClean="0"/>
              <a:t>int</a:t>
            </a:r>
            <a:r>
              <a:rPr lang="en-US" dirty="0" smtClean="0"/>
              <a:t> input from the user. When the user enters an integer, it is stored in the </a:t>
            </a:r>
            <a:r>
              <a:rPr lang="en-US" dirty="0" err="1" smtClean="0"/>
              <a:t>testInteger</a:t>
            </a:r>
            <a:r>
              <a:rPr lang="en-US" dirty="0" smtClean="0"/>
              <a:t> variable.</a:t>
            </a:r>
          </a:p>
          <a:p>
            <a:pPr>
              <a:buNone/>
            </a:pPr>
            <a:r>
              <a:rPr lang="en-US" dirty="0" smtClean="0"/>
              <a:t>Notice, that we have used &amp;</a:t>
            </a:r>
            <a:r>
              <a:rPr lang="en-US" dirty="0" err="1" smtClean="0"/>
              <a:t>testInteger</a:t>
            </a:r>
            <a:r>
              <a:rPr lang="en-US" dirty="0" smtClean="0"/>
              <a:t> inside </a:t>
            </a:r>
            <a:r>
              <a:rPr lang="en-US" dirty="0" err="1" smtClean="0"/>
              <a:t>scanf</a:t>
            </a:r>
            <a:r>
              <a:rPr lang="en-US" dirty="0" smtClean="0"/>
              <a:t>(). It is because &amp;</a:t>
            </a:r>
            <a:r>
              <a:rPr lang="en-US" dirty="0" err="1" smtClean="0"/>
              <a:t>testInteger</a:t>
            </a:r>
            <a:r>
              <a:rPr lang="en-US" dirty="0" smtClean="0"/>
              <a:t> gets the address of </a:t>
            </a:r>
            <a:r>
              <a:rPr lang="en-US" dirty="0" err="1" smtClean="0"/>
              <a:t>testInteger</a:t>
            </a:r>
            <a:r>
              <a:rPr lang="en-US" dirty="0" smtClean="0"/>
              <a:t>, and the value entered by the user is stored in that address.</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458200" cy="5745163"/>
          </a:xfrm>
        </p:spPr>
        <p:txBody>
          <a:bodyPr>
            <a:normAutofit fontScale="55000" lnSpcReduction="20000"/>
          </a:bodyPr>
          <a:lstStyle/>
          <a:p>
            <a:r>
              <a:rPr lang="en-US" dirty="0" err="1" smtClean="0"/>
              <a:t>Datatype</a:t>
            </a:r>
            <a:r>
              <a:rPr lang="en-US" dirty="0" smtClean="0"/>
              <a:t>:</a:t>
            </a:r>
          </a:p>
          <a:p>
            <a:r>
              <a:rPr lang="en-US" dirty="0" smtClean="0"/>
              <a:t>Programming language: to interact with machine by the human being(medium of communication between the machine and the human being).</a:t>
            </a:r>
          </a:p>
          <a:p>
            <a:r>
              <a:rPr lang="en-US" dirty="0" smtClean="0"/>
              <a:t>Machine – can understand  the language which is in the form of 0’s and 1’s(native language- binary language).</a:t>
            </a:r>
          </a:p>
          <a:p>
            <a:r>
              <a:rPr lang="en-US" dirty="0" smtClean="0"/>
              <a:t>Set of </a:t>
            </a:r>
            <a:r>
              <a:rPr lang="en-US" dirty="0" err="1" smtClean="0"/>
              <a:t>indtructions</a:t>
            </a:r>
            <a:r>
              <a:rPr lang="en-US" dirty="0" smtClean="0"/>
              <a:t> which should be in the form of 0 and 1.</a:t>
            </a:r>
          </a:p>
          <a:p>
            <a:pPr>
              <a:buNone/>
            </a:pPr>
            <a:r>
              <a:rPr lang="en-US" dirty="0" smtClean="0"/>
              <a:t>0000111100011000110101010100</a:t>
            </a:r>
          </a:p>
          <a:p>
            <a:pPr>
              <a:buNone/>
            </a:pPr>
            <a:r>
              <a:rPr lang="en-US" dirty="0" smtClean="0"/>
              <a:t>0001000111000110001</a:t>
            </a:r>
          </a:p>
          <a:p>
            <a:pPr>
              <a:buNone/>
            </a:pPr>
            <a:endParaRPr lang="en-US" dirty="0" smtClean="0"/>
          </a:p>
          <a:p>
            <a:pPr>
              <a:buNone/>
            </a:pPr>
            <a:r>
              <a:rPr lang="en-US" dirty="0" smtClean="0"/>
              <a:t>Assembly language:  (</a:t>
            </a:r>
            <a:r>
              <a:rPr lang="en-US" dirty="0" smtClean="0">
                <a:solidFill>
                  <a:srgbClr val="FF0066"/>
                </a:solidFill>
              </a:rPr>
              <a:t>assembler</a:t>
            </a:r>
            <a:r>
              <a:rPr lang="en-US" dirty="0" smtClean="0"/>
              <a:t> – to convert/translate the assembly code to machine code(binary))</a:t>
            </a:r>
          </a:p>
          <a:p>
            <a:pPr>
              <a:buNone/>
            </a:pPr>
            <a:r>
              <a:rPr lang="en-US" dirty="0" smtClean="0"/>
              <a:t>ADD a,6</a:t>
            </a:r>
          </a:p>
          <a:p>
            <a:pPr>
              <a:buNone/>
            </a:pPr>
            <a:r>
              <a:rPr lang="en-US" dirty="0" smtClean="0"/>
              <a:t>STORE </a:t>
            </a:r>
            <a:r>
              <a:rPr lang="en-US" dirty="0" err="1" smtClean="0"/>
              <a:t>c,a</a:t>
            </a:r>
            <a:endParaRPr lang="en-US" dirty="0" smtClean="0"/>
          </a:p>
          <a:p>
            <a:pPr>
              <a:buNone/>
            </a:pPr>
            <a:r>
              <a:rPr lang="en-US" dirty="0" smtClean="0"/>
              <a:t>MOVE</a:t>
            </a:r>
          </a:p>
          <a:p>
            <a:pPr>
              <a:buNone/>
            </a:pPr>
            <a:endParaRPr lang="en-US" dirty="0" smtClean="0"/>
          </a:p>
          <a:p>
            <a:pPr>
              <a:buNone/>
            </a:pPr>
            <a:r>
              <a:rPr lang="en-US" dirty="0" smtClean="0"/>
              <a:t>High level language : (completely </a:t>
            </a:r>
            <a:r>
              <a:rPr lang="en-US" dirty="0" err="1" smtClean="0"/>
              <a:t>userfriendly</a:t>
            </a:r>
            <a:r>
              <a:rPr lang="en-US" dirty="0" smtClean="0"/>
              <a:t>  to the programmer) c, </a:t>
            </a:r>
            <a:r>
              <a:rPr lang="en-US" dirty="0" err="1" smtClean="0"/>
              <a:t>c++</a:t>
            </a:r>
            <a:r>
              <a:rPr lang="en-US" dirty="0" smtClean="0"/>
              <a:t>, java, </a:t>
            </a:r>
            <a:r>
              <a:rPr lang="en-US" dirty="0" err="1" smtClean="0"/>
              <a:t>c#,python</a:t>
            </a:r>
            <a:endParaRPr lang="en-US" dirty="0" smtClean="0"/>
          </a:p>
          <a:p>
            <a:pPr>
              <a:buNone/>
            </a:pPr>
            <a:r>
              <a:rPr lang="en-US" dirty="0" err="1" smtClean="0"/>
              <a:t>Engligh</a:t>
            </a:r>
            <a:r>
              <a:rPr lang="en-US" dirty="0" smtClean="0"/>
              <a:t> language-like instructions: if, else</a:t>
            </a:r>
          </a:p>
          <a:p>
            <a:pPr>
              <a:buNone/>
            </a:pPr>
            <a:r>
              <a:rPr lang="en-US" dirty="0" smtClean="0"/>
              <a:t>Machine cannot understand assembly or high level</a:t>
            </a:r>
          </a:p>
          <a:p>
            <a:pPr>
              <a:buNone/>
            </a:pPr>
            <a:r>
              <a:rPr lang="en-US" dirty="0" smtClean="0">
                <a:solidFill>
                  <a:srgbClr val="00B050"/>
                </a:solidFill>
              </a:rPr>
              <a:t>Compiler/</a:t>
            </a:r>
            <a:r>
              <a:rPr lang="en-US" dirty="0" err="1" smtClean="0">
                <a:solidFill>
                  <a:srgbClr val="00B050"/>
                </a:solidFill>
              </a:rPr>
              <a:t>intrepreter</a:t>
            </a:r>
            <a:r>
              <a:rPr lang="en-US" dirty="0" smtClean="0">
                <a:solidFill>
                  <a:srgbClr val="00B050"/>
                </a:solidFill>
              </a:rPr>
              <a:t> – converting from high level code to machine code</a:t>
            </a:r>
          </a:p>
          <a:p>
            <a:pPr>
              <a:buNone/>
            </a:pPr>
            <a:r>
              <a:rPr lang="en-US" dirty="0" smtClean="0">
                <a:solidFill>
                  <a:srgbClr val="FF0000"/>
                </a:solidFill>
              </a:rPr>
              <a:t>translator/</a:t>
            </a:r>
            <a:r>
              <a:rPr lang="en-US" dirty="0" err="1" smtClean="0">
                <a:solidFill>
                  <a:srgbClr val="FF0000"/>
                </a:solidFill>
              </a:rPr>
              <a:t>intermediator</a:t>
            </a:r>
            <a:r>
              <a:rPr lang="en-US" dirty="0" smtClean="0">
                <a:solidFill>
                  <a:srgbClr val="FF0000"/>
                </a:solidFill>
              </a:rPr>
              <a:t>: </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324600"/>
          </a:xfrm>
        </p:spPr>
        <p:txBody>
          <a:bodyPr>
            <a:noAutofit/>
          </a:bodyPr>
          <a:lstStyle/>
          <a:p>
            <a:pPr fontAlgn="base">
              <a:buNone/>
            </a:pPr>
            <a:r>
              <a:rPr lang="en-US" sz="1600" dirty="0" err="1">
                <a:latin typeface="Times New Roman" pitchFamily="18" charset="0"/>
                <a:cs typeface="Times New Roman" pitchFamily="18" charset="0"/>
              </a:rPr>
              <a:t>int</a:t>
            </a:r>
            <a:r>
              <a:rPr lang="en-US" sz="1600" dirty="0">
                <a:latin typeface="Times New Roman" pitchFamily="18" charset="0"/>
                <a:cs typeface="Times New Roman" pitchFamily="18" charset="0"/>
              </a:rPr>
              <a:t> main()</a:t>
            </a:r>
          </a:p>
          <a:p>
            <a:pPr fontAlgn="base">
              <a:buNone/>
            </a:pPr>
            <a:r>
              <a:rPr lang="en-US" sz="1600" dirty="0">
                <a:latin typeface="Times New Roman" pitchFamily="18" charset="0"/>
                <a:cs typeface="Times New Roman" pitchFamily="18" charset="0"/>
              </a:rPr>
              <a:t>{</a:t>
            </a:r>
          </a:p>
          <a:p>
            <a:pPr fontAlgn="base">
              <a:buNone/>
            </a:pPr>
            <a:r>
              <a:rPr lang="en-US" sz="1600" dirty="0">
                <a:latin typeface="Times New Roman" pitchFamily="18" charset="0"/>
                <a:cs typeface="Times New Roman" pitchFamily="18" charset="0"/>
              </a:rPr>
              <a:t>    char a[100], b[100], c[100];</a:t>
            </a:r>
          </a:p>
          <a:p>
            <a:pPr fontAlgn="base">
              <a:buNone/>
            </a:pPr>
            <a:r>
              <a:rPr lang="en-US" sz="1600" dirty="0">
                <a:latin typeface="Times New Roman" pitchFamily="18" charset="0"/>
                <a:cs typeface="Times New Roman" pitchFamily="18" charset="0"/>
              </a:rPr>
              <a:t>     // </a:t>
            </a:r>
            <a:r>
              <a:rPr lang="en-US" sz="1600" dirty="0" err="1">
                <a:latin typeface="Times New Roman" pitchFamily="18" charset="0"/>
                <a:cs typeface="Times New Roman" pitchFamily="18" charset="0"/>
              </a:rPr>
              <a:t>scanf</a:t>
            </a:r>
            <a:r>
              <a:rPr lang="en-US" sz="1600" dirty="0">
                <a:latin typeface="Times New Roman" pitchFamily="18" charset="0"/>
                <a:cs typeface="Times New Roman" pitchFamily="18" charset="0"/>
              </a:rPr>
              <a:t>() with one input</a:t>
            </a:r>
          </a:p>
          <a:p>
            <a:pPr fontAlgn="base">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printf</a:t>
            </a:r>
            <a:r>
              <a:rPr lang="en-US" sz="1600" dirty="0">
                <a:latin typeface="Times New Roman" pitchFamily="18" charset="0"/>
                <a:cs typeface="Times New Roman" pitchFamily="18" charset="0"/>
              </a:rPr>
              <a:t>("\n First </a:t>
            </a:r>
            <a:r>
              <a:rPr lang="en-US" sz="1600" dirty="0" err="1">
                <a:latin typeface="Times New Roman" pitchFamily="18" charset="0"/>
                <a:cs typeface="Times New Roman" pitchFamily="18" charset="0"/>
              </a:rPr>
              <a:t>scanf</a:t>
            </a:r>
            <a:r>
              <a:rPr lang="en-US" sz="1600" dirty="0">
                <a:latin typeface="Times New Roman" pitchFamily="18" charset="0"/>
                <a:cs typeface="Times New Roman" pitchFamily="18" charset="0"/>
              </a:rPr>
              <a:t>() returns : %</a:t>
            </a:r>
            <a:r>
              <a:rPr lang="en-US" sz="1600" dirty="0" smtClean="0">
                <a:latin typeface="Times New Roman" pitchFamily="18" charset="0"/>
                <a:cs typeface="Times New Roman" pitchFamily="18" charset="0"/>
              </a:rPr>
              <a:t>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scanf</a:t>
            </a:r>
            <a:r>
              <a:rPr lang="en-US" sz="1600" dirty="0">
                <a:latin typeface="Times New Roman" pitchFamily="18" charset="0"/>
                <a:cs typeface="Times New Roman" pitchFamily="18" charset="0"/>
              </a:rPr>
              <a:t>("%s", a));</a:t>
            </a:r>
          </a:p>
          <a:p>
            <a:pPr fontAlgn="base">
              <a:buNone/>
            </a:pPr>
            <a:r>
              <a:rPr lang="en-US" sz="1600" dirty="0">
                <a:latin typeface="Times New Roman" pitchFamily="18" charset="0"/>
                <a:cs typeface="Times New Roman" pitchFamily="18" charset="0"/>
              </a:rPr>
              <a:t>     // </a:t>
            </a:r>
            <a:r>
              <a:rPr lang="en-US" sz="1600" dirty="0" err="1">
                <a:latin typeface="Times New Roman" pitchFamily="18" charset="0"/>
                <a:cs typeface="Times New Roman" pitchFamily="18" charset="0"/>
              </a:rPr>
              <a:t>scanf</a:t>
            </a:r>
            <a:r>
              <a:rPr lang="en-US" sz="1600" dirty="0">
                <a:latin typeface="Times New Roman" pitchFamily="18" charset="0"/>
                <a:cs typeface="Times New Roman" pitchFamily="18" charset="0"/>
              </a:rPr>
              <a:t>() with two inputs</a:t>
            </a:r>
          </a:p>
          <a:p>
            <a:pPr fontAlgn="base">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printf</a:t>
            </a:r>
            <a:r>
              <a:rPr lang="en-US" sz="1600" dirty="0">
                <a:latin typeface="Times New Roman" pitchFamily="18" charset="0"/>
                <a:cs typeface="Times New Roman" pitchFamily="18" charset="0"/>
              </a:rPr>
              <a:t>("\n Second </a:t>
            </a:r>
            <a:r>
              <a:rPr lang="en-US" sz="1600" dirty="0" err="1">
                <a:latin typeface="Times New Roman" pitchFamily="18" charset="0"/>
                <a:cs typeface="Times New Roman" pitchFamily="18" charset="0"/>
              </a:rPr>
              <a:t>scanf</a:t>
            </a:r>
            <a:r>
              <a:rPr lang="en-US" sz="1600" dirty="0">
                <a:latin typeface="Times New Roman" pitchFamily="18" charset="0"/>
                <a:cs typeface="Times New Roman" pitchFamily="18" charset="0"/>
              </a:rPr>
              <a:t>() returns : %</a:t>
            </a:r>
            <a:r>
              <a:rPr lang="en-US" sz="1600" dirty="0" smtClean="0">
                <a:latin typeface="Times New Roman" pitchFamily="18" charset="0"/>
                <a:cs typeface="Times New Roman" pitchFamily="18" charset="0"/>
              </a:rPr>
              <a:t>d“,</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scanf</a:t>
            </a:r>
            <a:r>
              <a:rPr lang="en-US" sz="1600" dirty="0">
                <a:latin typeface="Times New Roman" pitchFamily="18" charset="0"/>
                <a:cs typeface="Times New Roman" pitchFamily="18" charset="0"/>
              </a:rPr>
              <a:t>("%</a:t>
            </a:r>
            <a:r>
              <a:rPr lang="en-US" sz="1600" dirty="0" err="1">
                <a:latin typeface="Times New Roman" pitchFamily="18" charset="0"/>
                <a:cs typeface="Times New Roman" pitchFamily="18" charset="0"/>
              </a:rPr>
              <a:t>s%s</a:t>
            </a:r>
            <a:r>
              <a:rPr lang="en-US" sz="1600" dirty="0">
                <a:latin typeface="Times New Roman" pitchFamily="18" charset="0"/>
                <a:cs typeface="Times New Roman" pitchFamily="18" charset="0"/>
              </a:rPr>
              <a:t>", a, b));</a:t>
            </a:r>
          </a:p>
          <a:p>
            <a:pPr fontAlgn="base">
              <a:buNone/>
            </a:pPr>
            <a:r>
              <a:rPr lang="en-US" sz="1600" dirty="0">
                <a:latin typeface="Times New Roman" pitchFamily="18" charset="0"/>
                <a:cs typeface="Times New Roman" pitchFamily="18" charset="0"/>
              </a:rPr>
              <a:t>     // </a:t>
            </a:r>
            <a:r>
              <a:rPr lang="en-US" sz="1600" dirty="0" err="1">
                <a:latin typeface="Times New Roman" pitchFamily="18" charset="0"/>
                <a:cs typeface="Times New Roman" pitchFamily="18" charset="0"/>
              </a:rPr>
              <a:t>scanf</a:t>
            </a:r>
            <a:r>
              <a:rPr lang="en-US" sz="1600" dirty="0">
                <a:latin typeface="Times New Roman" pitchFamily="18" charset="0"/>
                <a:cs typeface="Times New Roman" pitchFamily="18" charset="0"/>
              </a:rPr>
              <a:t>() with three inputs</a:t>
            </a:r>
          </a:p>
          <a:p>
            <a:pPr fontAlgn="base">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printf</a:t>
            </a:r>
            <a:r>
              <a:rPr lang="en-US" sz="1600" dirty="0">
                <a:latin typeface="Times New Roman" pitchFamily="18" charset="0"/>
                <a:cs typeface="Times New Roman" pitchFamily="18" charset="0"/>
              </a:rPr>
              <a:t>("\n Third </a:t>
            </a:r>
            <a:r>
              <a:rPr lang="en-US" sz="1600" dirty="0" err="1">
                <a:latin typeface="Times New Roman" pitchFamily="18" charset="0"/>
                <a:cs typeface="Times New Roman" pitchFamily="18" charset="0"/>
              </a:rPr>
              <a:t>scanf</a:t>
            </a:r>
            <a:r>
              <a:rPr lang="en-US" sz="1600" dirty="0">
                <a:latin typeface="Times New Roman" pitchFamily="18" charset="0"/>
                <a:cs typeface="Times New Roman" pitchFamily="18" charset="0"/>
              </a:rPr>
              <a:t>() returns : %d", </a:t>
            </a:r>
            <a:r>
              <a:rPr lang="en-US" sz="1600" dirty="0" err="1" smtClean="0">
                <a:latin typeface="Times New Roman" pitchFamily="18" charset="0"/>
                <a:cs typeface="Times New Roman" pitchFamily="18" charset="0"/>
              </a:rPr>
              <a:t>scanf</a:t>
            </a:r>
            <a:r>
              <a:rPr lang="en-US" sz="1600" dirty="0">
                <a:latin typeface="Times New Roman" pitchFamily="18" charset="0"/>
                <a:cs typeface="Times New Roman" pitchFamily="18" charset="0"/>
              </a:rPr>
              <a:t>("%</a:t>
            </a:r>
            <a:r>
              <a:rPr lang="en-US" sz="1600" dirty="0" err="1">
                <a:latin typeface="Times New Roman" pitchFamily="18" charset="0"/>
                <a:cs typeface="Times New Roman" pitchFamily="18" charset="0"/>
              </a:rPr>
              <a:t>s%s%s</a:t>
            </a:r>
            <a:r>
              <a:rPr lang="en-US" sz="1600" dirty="0">
                <a:latin typeface="Times New Roman" pitchFamily="18" charset="0"/>
                <a:cs typeface="Times New Roman" pitchFamily="18" charset="0"/>
              </a:rPr>
              <a:t>", a, b, c));</a:t>
            </a:r>
          </a:p>
          <a:p>
            <a:pPr fontAlgn="base">
              <a:buNone/>
            </a:pPr>
            <a:r>
              <a:rPr lang="en-US" sz="1600" dirty="0">
                <a:latin typeface="Times New Roman" pitchFamily="18" charset="0"/>
                <a:cs typeface="Times New Roman" pitchFamily="18" charset="0"/>
              </a:rPr>
              <a:t>     return 0;</a:t>
            </a:r>
          </a:p>
          <a:p>
            <a:pPr fontAlgn="base">
              <a:buNone/>
            </a:pPr>
            <a:r>
              <a:rPr lang="en-US" sz="1600" dirty="0">
                <a:latin typeface="Times New Roman" pitchFamily="18" charset="0"/>
                <a:cs typeface="Times New Roman" pitchFamily="18" charset="0"/>
              </a:rPr>
              <a:t>}</a:t>
            </a:r>
          </a:p>
          <a:p>
            <a:pPr>
              <a:buNone/>
            </a:pPr>
            <a:r>
              <a:rPr lang="en-US" sz="1600" b="1" dirty="0" smtClean="0">
                <a:latin typeface="Times New Roman" pitchFamily="18" charset="0"/>
                <a:cs typeface="Times New Roman" pitchFamily="18" charset="0"/>
              </a:rPr>
              <a:t>Input:</a:t>
            </a:r>
            <a:r>
              <a:rPr lang="en-US" sz="1600" dirty="0" smtClean="0">
                <a:latin typeface="Times New Roman" pitchFamily="18" charset="0"/>
                <a:cs typeface="Times New Roman" pitchFamily="18" charset="0"/>
              </a:rPr>
              <a:t> Hey! </a:t>
            </a:r>
          </a:p>
          <a:p>
            <a:pPr>
              <a:buNone/>
            </a:pPr>
            <a:r>
              <a:rPr lang="en-US" sz="1600" dirty="0" smtClean="0">
                <a:latin typeface="Times New Roman" pitchFamily="18" charset="0"/>
                <a:cs typeface="Times New Roman" pitchFamily="18" charset="0"/>
              </a:rPr>
              <a:t>welcome to </a:t>
            </a:r>
          </a:p>
          <a:p>
            <a:pPr>
              <a:buNone/>
            </a:pPr>
            <a:r>
              <a:rPr lang="en-US" sz="1600" dirty="0" smtClean="0">
                <a:latin typeface="Times New Roman" pitchFamily="18" charset="0"/>
                <a:cs typeface="Times New Roman" pitchFamily="18" charset="0"/>
              </a:rPr>
              <a:t>geeks for geeks </a:t>
            </a:r>
          </a:p>
          <a:p>
            <a:pPr>
              <a:buNone/>
            </a:pPr>
            <a:r>
              <a:rPr lang="en-US" sz="1600" b="1" dirty="0" smtClean="0">
                <a:latin typeface="Times New Roman" pitchFamily="18" charset="0"/>
                <a:cs typeface="Times New Roman" pitchFamily="18" charset="0"/>
              </a:rPr>
              <a:t>Output:</a:t>
            </a: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First </a:t>
            </a:r>
            <a:r>
              <a:rPr lang="en-US" sz="1600" dirty="0" err="1" smtClean="0">
                <a:latin typeface="Times New Roman" pitchFamily="18" charset="0"/>
                <a:cs typeface="Times New Roman" pitchFamily="18" charset="0"/>
              </a:rPr>
              <a:t>scanf</a:t>
            </a:r>
            <a:r>
              <a:rPr lang="en-US" sz="1600" dirty="0" smtClean="0">
                <a:latin typeface="Times New Roman" pitchFamily="18" charset="0"/>
                <a:cs typeface="Times New Roman" pitchFamily="18" charset="0"/>
              </a:rPr>
              <a:t>() returns : 1 </a:t>
            </a:r>
          </a:p>
          <a:p>
            <a:pPr>
              <a:buNone/>
            </a:pPr>
            <a:r>
              <a:rPr lang="en-US" sz="1600" dirty="0" smtClean="0">
                <a:latin typeface="Times New Roman" pitchFamily="18" charset="0"/>
                <a:cs typeface="Times New Roman" pitchFamily="18" charset="0"/>
              </a:rPr>
              <a:t>Second </a:t>
            </a:r>
            <a:r>
              <a:rPr lang="en-US" sz="1600" dirty="0" err="1" smtClean="0">
                <a:latin typeface="Times New Roman" pitchFamily="18" charset="0"/>
                <a:cs typeface="Times New Roman" pitchFamily="18" charset="0"/>
              </a:rPr>
              <a:t>scanf</a:t>
            </a:r>
            <a:r>
              <a:rPr lang="en-US" sz="1600" dirty="0" smtClean="0">
                <a:latin typeface="Times New Roman" pitchFamily="18" charset="0"/>
                <a:cs typeface="Times New Roman" pitchFamily="18" charset="0"/>
              </a:rPr>
              <a:t>() returns : 2 </a:t>
            </a:r>
          </a:p>
          <a:p>
            <a:pPr>
              <a:buNone/>
            </a:pPr>
            <a:r>
              <a:rPr lang="en-US" sz="1600" dirty="0" smtClean="0">
                <a:latin typeface="Times New Roman" pitchFamily="18" charset="0"/>
                <a:cs typeface="Times New Roman" pitchFamily="18" charset="0"/>
              </a:rPr>
              <a:t>Third </a:t>
            </a:r>
            <a:r>
              <a:rPr lang="en-US" sz="1600" dirty="0" err="1" smtClean="0">
                <a:latin typeface="Times New Roman" pitchFamily="18" charset="0"/>
                <a:cs typeface="Times New Roman" pitchFamily="18" charset="0"/>
              </a:rPr>
              <a:t>scanf</a:t>
            </a:r>
            <a:r>
              <a:rPr lang="en-US" sz="1600" dirty="0" smtClean="0">
                <a:latin typeface="Times New Roman" pitchFamily="18" charset="0"/>
                <a:cs typeface="Times New Roman" pitchFamily="18" charset="0"/>
              </a:rPr>
              <a:t>() returns : 3</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1000" cy="868362"/>
          </a:xfrm>
        </p:spPr>
        <p:txBody>
          <a:bodyPr/>
          <a:lstStyle/>
          <a:p>
            <a:r>
              <a:rPr lang="en-US" dirty="0" smtClean="0"/>
              <a:t>Variables</a:t>
            </a:r>
            <a:endParaRPr lang="en-US" dirty="0"/>
          </a:p>
        </p:txBody>
      </p:sp>
      <p:sp>
        <p:nvSpPr>
          <p:cNvPr id="3" name="Content Placeholder 2"/>
          <p:cNvSpPr>
            <a:spLocks noGrp="1"/>
          </p:cNvSpPr>
          <p:nvPr>
            <p:ph idx="1"/>
          </p:nvPr>
        </p:nvSpPr>
        <p:spPr>
          <a:xfrm>
            <a:off x="304800" y="1295400"/>
            <a:ext cx="8610600" cy="5257800"/>
          </a:xfrm>
        </p:spPr>
        <p:txBody>
          <a:bodyPr>
            <a:normAutofit fontScale="85000" lnSpcReduction="20000"/>
          </a:bodyPr>
          <a:lstStyle/>
          <a:p>
            <a:r>
              <a:rPr lang="en-US" dirty="0" smtClean="0">
                <a:latin typeface="Times New Roman" pitchFamily="18" charset="0"/>
                <a:cs typeface="Times New Roman" pitchFamily="18" charset="0"/>
              </a:rPr>
              <a:t>A variable is a named location in memory that is used to hold a value that can be modified by the program. All variables must be declared before they can be used. </a:t>
            </a:r>
          </a:p>
          <a:p>
            <a:r>
              <a:rPr lang="en-US" dirty="0" smtClean="0">
                <a:latin typeface="Times New Roman" pitchFamily="18" charset="0"/>
                <a:cs typeface="Times New Roman" pitchFamily="18" charset="0"/>
              </a:rPr>
              <a:t>The general form </a:t>
            </a:r>
            <a:r>
              <a:rPr lang="en-US" smtClean="0">
                <a:latin typeface="Times New Roman" pitchFamily="18" charset="0"/>
                <a:cs typeface="Times New Roman" pitchFamily="18" charset="0"/>
              </a:rPr>
              <a:t>/ syntax </a:t>
            </a:r>
            <a:r>
              <a:rPr lang="en-US" dirty="0" smtClean="0">
                <a:latin typeface="Times New Roman" pitchFamily="18" charset="0"/>
                <a:cs typeface="Times New Roman" pitchFamily="18" charset="0"/>
              </a:rPr>
              <a:t>of a declaration of variable is </a:t>
            </a:r>
          </a:p>
          <a:p>
            <a:pPr>
              <a:buNone/>
            </a:pPr>
            <a:r>
              <a:rPr lang="en-US" b="1" dirty="0" err="1" smtClean="0">
                <a:solidFill>
                  <a:srgbClr val="FF0066"/>
                </a:solidFill>
                <a:latin typeface="Times New Roman" pitchFamily="18" charset="0"/>
                <a:cs typeface="Times New Roman" pitchFamily="18" charset="0"/>
              </a:rPr>
              <a:t>datatype</a:t>
            </a:r>
            <a:r>
              <a:rPr lang="en-US" b="1" dirty="0" smtClean="0">
                <a:solidFill>
                  <a:srgbClr val="FF0066"/>
                </a:solidFill>
                <a:latin typeface="Times New Roman" pitchFamily="18" charset="0"/>
                <a:cs typeface="Times New Roman" pitchFamily="18" charset="0"/>
              </a:rPr>
              <a:t> </a:t>
            </a:r>
            <a:r>
              <a:rPr lang="en-US" b="1" dirty="0" err="1" smtClean="0">
                <a:solidFill>
                  <a:srgbClr val="FF0066"/>
                </a:solidFill>
                <a:latin typeface="Times New Roman" pitchFamily="18" charset="0"/>
                <a:cs typeface="Times New Roman" pitchFamily="18" charset="0"/>
              </a:rPr>
              <a:t>variable_list</a:t>
            </a:r>
            <a:r>
              <a:rPr lang="en-US" b="1" dirty="0" smtClean="0">
                <a:solidFill>
                  <a:srgbClr val="FF0066"/>
                </a:solidFill>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datatype</a:t>
            </a:r>
            <a:r>
              <a:rPr lang="en-US" dirty="0" smtClean="0">
                <a:latin typeface="Times New Roman" pitchFamily="18" charset="0"/>
                <a:cs typeface="Times New Roman" pitchFamily="18" charset="0"/>
              </a:rPr>
              <a:t> must be a valid data type plus any modifiers, </a:t>
            </a:r>
          </a:p>
          <a:p>
            <a:pPr>
              <a:buNone/>
            </a:pP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variable_list</a:t>
            </a:r>
            <a:r>
              <a:rPr lang="en-US" dirty="0" smtClean="0">
                <a:latin typeface="Times New Roman" pitchFamily="18" charset="0"/>
                <a:cs typeface="Times New Roman" pitchFamily="18" charset="0"/>
              </a:rPr>
              <a:t> may consist of one or more identifier names separated by commas.</a:t>
            </a:r>
          </a:p>
          <a:p>
            <a:pPr>
              <a:buNone/>
            </a:pPr>
            <a:r>
              <a:rPr lang="en-US" dirty="0" smtClean="0">
                <a:latin typeface="Times New Roman" pitchFamily="18" charset="0"/>
                <a:cs typeface="Times New Roman" pitchFamily="18" charset="0"/>
              </a:rPr>
              <a:t> Here are some example declarations:</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j, l; </a:t>
            </a:r>
          </a:p>
          <a:p>
            <a:pPr>
              <a:buNone/>
            </a:pPr>
            <a:r>
              <a:rPr lang="en-US" dirty="0" smtClean="0">
                <a:latin typeface="Times New Roman" pitchFamily="18" charset="0"/>
                <a:cs typeface="Times New Roman" pitchFamily="18" charset="0"/>
              </a:rPr>
              <a:t>short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si</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unsigned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ui</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double balance, profit, loss;</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1000" cy="715962"/>
          </a:xfrm>
        </p:spPr>
        <p:txBody>
          <a:bodyPr>
            <a:normAutofit fontScale="90000"/>
          </a:bodyPr>
          <a:lstStyle/>
          <a:p>
            <a:r>
              <a:rPr lang="en-US" dirty="0" smtClean="0"/>
              <a:t>Where Variables Are Declared?</a:t>
            </a:r>
            <a:endParaRPr lang="en-US" dirty="0"/>
          </a:p>
        </p:txBody>
      </p:sp>
      <p:sp>
        <p:nvSpPr>
          <p:cNvPr id="3" name="Content Placeholder 2"/>
          <p:cNvSpPr>
            <a:spLocks noGrp="1"/>
          </p:cNvSpPr>
          <p:nvPr>
            <p:ph idx="1"/>
          </p:nvPr>
        </p:nvSpPr>
        <p:spPr>
          <a:xfrm>
            <a:off x="228600" y="1219200"/>
            <a:ext cx="8686800" cy="5410200"/>
          </a:xfrm>
        </p:spPr>
        <p:txBody>
          <a:bodyPr/>
          <a:lstStyle/>
          <a:p>
            <a:pPr>
              <a:buNone/>
            </a:pPr>
            <a:r>
              <a:rPr lang="en-US" dirty="0" smtClean="0">
                <a:latin typeface="Times New Roman" pitchFamily="18" charset="0"/>
                <a:cs typeface="Times New Roman" pitchFamily="18" charset="0"/>
              </a:rPr>
              <a:t>Variables can be declared in three places: </a:t>
            </a:r>
          </a:p>
          <a:p>
            <a:r>
              <a:rPr lang="en-US" dirty="0" smtClean="0">
                <a:latin typeface="Times New Roman" pitchFamily="18" charset="0"/>
                <a:cs typeface="Times New Roman" pitchFamily="18" charset="0"/>
              </a:rPr>
              <a:t>inside functions/block (local </a:t>
            </a:r>
            <a:r>
              <a:rPr lang="en-US" dirty="0" err="1" smtClean="0">
                <a:latin typeface="Times New Roman" pitchFamily="18" charset="0"/>
                <a:cs typeface="Times New Roman" pitchFamily="18" charset="0"/>
              </a:rPr>
              <a:t>varaibles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in the </a:t>
            </a:r>
            <a:r>
              <a:rPr lang="en-US" dirty="0" smtClean="0">
                <a:solidFill>
                  <a:srgbClr val="FF0066"/>
                </a:solidFill>
                <a:latin typeface="Times New Roman" pitchFamily="18" charset="0"/>
                <a:cs typeface="Times New Roman" pitchFamily="18" charset="0"/>
              </a:rPr>
              <a:t>definition</a:t>
            </a:r>
            <a:r>
              <a:rPr lang="en-US" dirty="0" smtClean="0">
                <a:latin typeface="Times New Roman" pitchFamily="18" charset="0"/>
                <a:cs typeface="Times New Roman" pitchFamily="18" charset="0"/>
              </a:rPr>
              <a:t> of function parameters (formal Parameters/local to that function)</a:t>
            </a:r>
          </a:p>
          <a:p>
            <a:r>
              <a:rPr lang="en-US" dirty="0" smtClean="0">
                <a:latin typeface="Times New Roman" pitchFamily="18" charset="0"/>
                <a:cs typeface="Times New Roman" pitchFamily="18" charset="0"/>
              </a:rPr>
              <a:t>outside of all functions/block(global </a:t>
            </a:r>
            <a:r>
              <a:rPr lang="en-US" dirty="0" err="1" smtClean="0">
                <a:latin typeface="Times New Roman" pitchFamily="18" charset="0"/>
                <a:cs typeface="Times New Roman" pitchFamily="18" charset="0"/>
              </a:rPr>
              <a:t>varaibles</a:t>
            </a:r>
            <a:r>
              <a:rPr lang="en-US" dirty="0" smtClean="0">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Local Variables</a:t>
            </a:r>
            <a:endParaRPr lang="en-US" dirty="0"/>
          </a:p>
        </p:txBody>
      </p:sp>
      <p:sp>
        <p:nvSpPr>
          <p:cNvPr id="3" name="Content Placeholder 2"/>
          <p:cNvSpPr>
            <a:spLocks noGrp="1"/>
          </p:cNvSpPr>
          <p:nvPr>
            <p:ph idx="1"/>
          </p:nvPr>
        </p:nvSpPr>
        <p:spPr>
          <a:xfrm>
            <a:off x="304800" y="1143000"/>
            <a:ext cx="8382000" cy="4983163"/>
          </a:xfrm>
        </p:spPr>
        <p:txBody>
          <a:bodyPr>
            <a:normAutofit fontScale="92500" lnSpcReduction="10000"/>
          </a:bodyPr>
          <a:lstStyle/>
          <a:p>
            <a:r>
              <a:rPr lang="en-US" dirty="0" smtClean="0">
                <a:latin typeface="Times New Roman" pitchFamily="18" charset="0"/>
                <a:cs typeface="Times New Roman" pitchFamily="18" charset="0"/>
              </a:rPr>
              <a:t>Variables that are </a:t>
            </a:r>
            <a:r>
              <a:rPr lang="en-US" b="1" dirty="0" smtClean="0">
                <a:latin typeface="Times New Roman" pitchFamily="18" charset="0"/>
                <a:cs typeface="Times New Roman" pitchFamily="18" charset="0"/>
              </a:rPr>
              <a:t>declared inside a function/ block </a:t>
            </a:r>
            <a:r>
              <a:rPr lang="en-US" dirty="0" smtClean="0">
                <a:latin typeface="Times New Roman" pitchFamily="18" charset="0"/>
                <a:cs typeface="Times New Roman" pitchFamily="18" charset="0"/>
              </a:rPr>
              <a:t>are called local variables. In some C literature, these variables are referred to as </a:t>
            </a:r>
            <a:r>
              <a:rPr lang="en-US" b="1" dirty="0" smtClean="0">
                <a:latin typeface="Times New Roman" pitchFamily="18" charset="0"/>
                <a:cs typeface="Times New Roman" pitchFamily="18" charset="0"/>
              </a:rPr>
              <a:t>automatic variables (auto).</a:t>
            </a:r>
          </a:p>
          <a:p>
            <a:r>
              <a:rPr lang="en-US" dirty="0" smtClean="0">
                <a:latin typeface="Times New Roman" pitchFamily="18" charset="0"/>
                <a:cs typeface="Times New Roman" pitchFamily="18" charset="0"/>
              </a:rPr>
              <a:t>Local variables can be </a:t>
            </a:r>
            <a:r>
              <a:rPr lang="en-US" b="1" dirty="0" smtClean="0">
                <a:latin typeface="Times New Roman" pitchFamily="18" charset="0"/>
                <a:cs typeface="Times New Roman" pitchFamily="18" charset="0"/>
              </a:rPr>
              <a:t>used only by statements that are inside the block </a:t>
            </a:r>
            <a:r>
              <a:rPr lang="en-US" dirty="0" smtClean="0">
                <a:latin typeface="Times New Roman" pitchFamily="18" charset="0"/>
                <a:cs typeface="Times New Roman" pitchFamily="18" charset="0"/>
              </a:rPr>
              <a:t>in which the variables are declared.</a:t>
            </a:r>
          </a:p>
          <a:p>
            <a:r>
              <a:rPr lang="en-US" dirty="0" smtClean="0">
                <a:latin typeface="Times New Roman" pitchFamily="18" charset="0"/>
                <a:cs typeface="Times New Roman" pitchFamily="18" charset="0"/>
              </a:rPr>
              <a:t>local variables are </a:t>
            </a:r>
            <a:r>
              <a:rPr lang="en-US" b="1" dirty="0" smtClean="0">
                <a:latin typeface="Times New Roman" pitchFamily="18" charset="0"/>
                <a:cs typeface="Times New Roman" pitchFamily="18" charset="0"/>
              </a:rPr>
              <a:t>not known outside </a:t>
            </a:r>
            <a:r>
              <a:rPr lang="en-US" dirty="0" smtClean="0">
                <a:latin typeface="Times New Roman" pitchFamily="18" charset="0"/>
                <a:cs typeface="Times New Roman" pitchFamily="18" charset="0"/>
              </a:rPr>
              <a:t>their own block. </a:t>
            </a:r>
          </a:p>
          <a:p>
            <a:r>
              <a:rPr lang="en-US" dirty="0" smtClean="0">
                <a:latin typeface="Times New Roman" pitchFamily="18" charset="0"/>
                <a:cs typeface="Times New Roman" pitchFamily="18" charset="0"/>
              </a:rPr>
              <a:t>A</a:t>
            </a:r>
            <a:r>
              <a:rPr lang="en-US" b="1" dirty="0" smtClean="0">
                <a:latin typeface="Times New Roman" pitchFamily="18" charset="0"/>
                <a:cs typeface="Times New Roman" pitchFamily="18" charset="0"/>
              </a:rPr>
              <a:t> block of code</a:t>
            </a:r>
            <a:r>
              <a:rPr lang="en-US" dirty="0" smtClean="0">
                <a:latin typeface="Times New Roman" pitchFamily="18" charset="0"/>
                <a:cs typeface="Times New Roman" pitchFamily="18" charset="0"/>
              </a:rPr>
              <a:t> begins with an opening curly brace and terminates with a closing curly brace.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variables</a:t>
            </a:r>
            <a:endParaRPr lang="en-US" dirty="0"/>
          </a:p>
        </p:txBody>
      </p:sp>
      <p:sp>
        <p:nvSpPr>
          <p:cNvPr id="3" name="Content Placeholder 2"/>
          <p:cNvSpPr>
            <a:spLocks noGrp="1"/>
          </p:cNvSpPr>
          <p:nvPr>
            <p:ph idx="1"/>
          </p:nvPr>
        </p:nvSpPr>
        <p:spPr/>
        <p:txBody>
          <a:bodyPr>
            <a:normAutofit fontScale="92500"/>
          </a:bodyPr>
          <a:lstStyle/>
          <a:p>
            <a:r>
              <a:rPr lang="en-US" dirty="0" smtClean="0">
                <a:latin typeface="Times New Roman" pitchFamily="18" charset="0"/>
                <a:cs typeface="Times New Roman" pitchFamily="18" charset="0"/>
              </a:rPr>
              <a:t>Local variables exist only while the block of code in which they are declared is executing. </a:t>
            </a:r>
          </a:p>
          <a:p>
            <a:r>
              <a:rPr lang="en-US" dirty="0" smtClean="0">
                <a:latin typeface="Times New Roman" pitchFamily="18" charset="0"/>
                <a:cs typeface="Times New Roman" pitchFamily="18" charset="0"/>
              </a:rPr>
              <a:t>That is, a local variable is </a:t>
            </a:r>
            <a:r>
              <a:rPr lang="en-US" b="1" dirty="0" smtClean="0">
                <a:latin typeface="Times New Roman" pitchFamily="18" charset="0"/>
                <a:cs typeface="Times New Roman" pitchFamily="18" charset="0"/>
              </a:rPr>
              <a:t>created upon entry into its block and destroyed upon exit. </a:t>
            </a:r>
          </a:p>
          <a:p>
            <a:r>
              <a:rPr lang="en-US" dirty="0" smtClean="0">
                <a:latin typeface="Times New Roman" pitchFamily="18" charset="0"/>
                <a:cs typeface="Times New Roman" pitchFamily="18" charset="0"/>
              </a:rPr>
              <a:t>A variable declared within one code </a:t>
            </a:r>
            <a:r>
              <a:rPr lang="en-US" b="1" dirty="0" smtClean="0">
                <a:solidFill>
                  <a:srgbClr val="C00000"/>
                </a:solidFill>
                <a:latin typeface="Times New Roman" pitchFamily="18" charset="0"/>
                <a:cs typeface="Times New Roman" pitchFamily="18" charset="0"/>
              </a:rPr>
              <a:t>block has no </a:t>
            </a:r>
            <a:r>
              <a:rPr lang="en-US" dirty="0" smtClean="0">
                <a:latin typeface="Times New Roman" pitchFamily="18" charset="0"/>
                <a:cs typeface="Times New Roman" pitchFamily="18" charset="0"/>
              </a:rPr>
              <a:t> </a:t>
            </a:r>
            <a:r>
              <a:rPr lang="en-US" b="1" dirty="0" smtClean="0">
                <a:solidFill>
                  <a:srgbClr val="C00000"/>
                </a:solidFill>
                <a:latin typeface="Times New Roman" pitchFamily="18" charset="0"/>
                <a:cs typeface="Times New Roman" pitchFamily="18" charset="0"/>
              </a:rPr>
              <a:t>relationship to another </a:t>
            </a:r>
            <a:r>
              <a:rPr lang="en-US" dirty="0" smtClean="0">
                <a:latin typeface="Times New Roman" pitchFamily="18" charset="0"/>
                <a:cs typeface="Times New Roman" pitchFamily="18" charset="0"/>
              </a:rPr>
              <a:t>variable with the same name declared within a different code block.</a:t>
            </a:r>
          </a:p>
          <a:p>
            <a:r>
              <a:rPr lang="en-US" dirty="0" smtClean="0">
                <a:latin typeface="Times New Roman" pitchFamily="18" charset="0"/>
                <a:cs typeface="Times New Roman" pitchFamily="18" charset="0"/>
              </a:rPr>
              <a:t>the keyword </a:t>
            </a:r>
            <a:r>
              <a:rPr lang="en-US" b="1" dirty="0" smtClean="0">
                <a:latin typeface="Times New Roman" pitchFamily="18" charset="0"/>
                <a:cs typeface="Times New Roman" pitchFamily="18" charset="0"/>
              </a:rPr>
              <a:t>auto</a:t>
            </a:r>
            <a:r>
              <a:rPr lang="en-US" dirty="0" smtClean="0">
                <a:latin typeface="Times New Roman" pitchFamily="18" charset="0"/>
                <a:cs typeface="Times New Roman" pitchFamily="18" charset="0"/>
              </a:rPr>
              <a:t>, which you can use to declare local variables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96200" cy="715962"/>
          </a:xfrm>
        </p:spPr>
        <p:txBody>
          <a:bodyPr>
            <a:normAutofit fontScale="90000"/>
          </a:bodyPr>
          <a:lstStyle/>
          <a:p>
            <a:r>
              <a:rPr lang="en-US" dirty="0" smtClean="0"/>
              <a:t> block or code block </a:t>
            </a:r>
            <a:endParaRPr lang="en-US" dirty="0"/>
          </a:p>
        </p:txBody>
      </p:sp>
      <p:sp>
        <p:nvSpPr>
          <p:cNvPr id="3" name="Content Placeholder 2"/>
          <p:cNvSpPr>
            <a:spLocks noGrp="1"/>
          </p:cNvSpPr>
          <p:nvPr>
            <p:ph idx="1"/>
          </p:nvPr>
        </p:nvSpPr>
        <p:spPr>
          <a:xfrm>
            <a:off x="304800" y="1143000"/>
            <a:ext cx="8382000" cy="4983163"/>
          </a:xfrm>
        </p:spPr>
        <p:txBody>
          <a:bodyPr>
            <a:normAutofit fontScale="85000" lnSpcReduction="20000"/>
          </a:bodyPr>
          <a:lstStyle/>
          <a:p>
            <a:r>
              <a:rPr lang="en-US" dirty="0" smtClean="0">
                <a:latin typeface="Times New Roman" pitchFamily="18" charset="0"/>
                <a:cs typeface="Times New Roman" pitchFamily="18" charset="0"/>
              </a:rPr>
              <a:t>A block is a section or portion of software code in software programming. </a:t>
            </a:r>
          </a:p>
          <a:p>
            <a:r>
              <a:rPr lang="en-US" dirty="0" smtClean="0">
                <a:latin typeface="Times New Roman" pitchFamily="18" charset="0"/>
                <a:cs typeface="Times New Roman" pitchFamily="18" charset="0"/>
              </a:rPr>
              <a:t>A block can consist of one or more statements or declarations. It is possible for a block to contain one or more blocks nested within it.</a:t>
            </a:r>
          </a:p>
          <a:p>
            <a:r>
              <a:rPr lang="en-US" dirty="0" smtClean="0">
                <a:latin typeface="Times New Roman" pitchFamily="18" charset="0"/>
                <a:cs typeface="Times New Roman" pitchFamily="18" charset="0"/>
              </a:rPr>
              <a:t> Blocks are a basic feature of structured programming and help to form control structures. </a:t>
            </a:r>
          </a:p>
          <a:p>
            <a:r>
              <a:rPr lang="en-US" dirty="0" smtClean="0">
                <a:latin typeface="Times New Roman" pitchFamily="18" charset="0"/>
                <a:cs typeface="Times New Roman" pitchFamily="18" charset="0"/>
              </a:rPr>
              <a:t>At the same time, blocks can improve code efficiency.</a:t>
            </a:r>
          </a:p>
          <a:p>
            <a:r>
              <a:rPr lang="en-US" dirty="0" smtClean="0">
                <a:latin typeface="Times New Roman" pitchFamily="18" charset="0"/>
                <a:cs typeface="Times New Roman" pitchFamily="18" charset="0"/>
              </a:rPr>
              <a:t> The beginning of the </a:t>
            </a:r>
            <a:r>
              <a:rPr lang="en-US" b="1" dirty="0" smtClean="0">
                <a:latin typeface="Times New Roman" pitchFamily="18" charset="0"/>
                <a:cs typeface="Times New Roman" pitchFamily="18" charset="0"/>
              </a:rPr>
              <a:t>block</a:t>
            </a:r>
            <a:r>
              <a:rPr lang="en-US" dirty="0" smtClean="0">
                <a:latin typeface="Times New Roman" pitchFamily="18" charset="0"/>
                <a:cs typeface="Times New Roman" pitchFamily="18" charset="0"/>
              </a:rPr>
              <a:t> is denoted by an open curly brace '{' and the end is denoted by a closing curly brace '}'. </a:t>
            </a:r>
          </a:p>
          <a:p>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block</a:t>
            </a:r>
            <a:r>
              <a:rPr lang="en-US" dirty="0" smtClean="0">
                <a:latin typeface="Times New Roman" pitchFamily="18" charset="0"/>
                <a:cs typeface="Times New Roman" pitchFamily="18" charset="0"/>
              </a:rPr>
              <a:t> collects statements together into a single compound statements.</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172200"/>
          </a:xfrm>
        </p:spPr>
        <p:txBody>
          <a:bodyPr>
            <a:normAutofit fontScale="85000" lnSpcReduction="20000"/>
          </a:bodyPr>
          <a:lstStyle/>
          <a:p>
            <a:pPr>
              <a:buNone/>
            </a:pPr>
            <a:r>
              <a:rPr lang="en-US" b="1" dirty="0" err="1" smtClean="0">
                <a:latin typeface="Times New Roman" pitchFamily="18" charset="0"/>
                <a:cs typeface="Times New Roman" pitchFamily="18" charset="0"/>
              </a:rPr>
              <a:t>int</a:t>
            </a:r>
            <a:r>
              <a:rPr lang="en-US" b="1" dirty="0" smtClean="0">
                <a:latin typeface="Times New Roman" pitchFamily="18" charset="0"/>
                <a:cs typeface="Times New Roman" pitchFamily="18" charset="0"/>
              </a:rPr>
              <a:t> main()</a:t>
            </a:r>
          </a:p>
          <a:p>
            <a:pPr>
              <a:buNone/>
            </a:pPr>
            <a:r>
              <a:rPr lang="en-US" b="1" dirty="0" smtClean="0">
                <a:latin typeface="Times New Roman" pitchFamily="18" charset="0"/>
                <a:cs typeface="Times New Roman" pitchFamily="18" charset="0"/>
              </a:rPr>
              <a:t>{</a:t>
            </a:r>
          </a:p>
          <a:p>
            <a:pPr>
              <a:buNone/>
            </a:pPr>
            <a:r>
              <a:rPr lang="en-US" b="1" dirty="0" err="1" smtClean="0">
                <a:latin typeface="Times New Roman" pitchFamily="18" charset="0"/>
                <a:cs typeface="Times New Roman" pitchFamily="18" charset="0"/>
              </a:rPr>
              <a:t>int</a:t>
            </a:r>
            <a:r>
              <a:rPr lang="en-US" b="1" dirty="0" smtClean="0">
                <a:latin typeface="Times New Roman" pitchFamily="18" charset="0"/>
                <a:cs typeface="Times New Roman" pitchFamily="18" charset="0"/>
              </a:rPr>
              <a:t> a=200;</a:t>
            </a:r>
          </a:p>
          <a:p>
            <a:pPr>
              <a:buNone/>
            </a:pPr>
            <a:r>
              <a:rPr lang="en-US" b="1" dirty="0" smtClean="0">
                <a:solidFill>
                  <a:srgbClr val="FF0000"/>
                </a:solidFill>
                <a:latin typeface="Times New Roman" pitchFamily="18" charset="0"/>
                <a:cs typeface="Times New Roman" pitchFamily="18" charset="0"/>
              </a:rPr>
              <a:t>	{</a:t>
            </a:r>
          </a:p>
          <a:p>
            <a:pPr>
              <a:buNone/>
            </a:pP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int</a:t>
            </a:r>
            <a:r>
              <a:rPr lang="en-US" b="1" dirty="0" smtClean="0">
                <a:solidFill>
                  <a:srgbClr val="FF0000"/>
                </a:solidFill>
                <a:latin typeface="Times New Roman" pitchFamily="18" charset="0"/>
                <a:cs typeface="Times New Roman" pitchFamily="18" charset="0"/>
              </a:rPr>
              <a:t> a=10;</a:t>
            </a:r>
          </a:p>
          <a:p>
            <a:pPr>
              <a:buNone/>
            </a:pPr>
            <a:r>
              <a:rPr lang="en-US" b="1" dirty="0" smtClean="0">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printf</a:t>
            </a:r>
            <a:r>
              <a:rPr lang="en-US" b="1" dirty="0" smtClean="0">
                <a:solidFill>
                  <a:srgbClr val="FF0000"/>
                </a:solidFill>
                <a:latin typeface="Times New Roman" pitchFamily="18" charset="0"/>
                <a:cs typeface="Times New Roman" pitchFamily="18" charset="0"/>
              </a:rPr>
              <a:t>("%</a:t>
            </a:r>
            <a:r>
              <a:rPr lang="en-US" b="1" dirty="0" err="1" smtClean="0">
                <a:solidFill>
                  <a:srgbClr val="FF0000"/>
                </a:solidFill>
                <a:latin typeface="Times New Roman" pitchFamily="18" charset="0"/>
                <a:cs typeface="Times New Roman" pitchFamily="18" charset="0"/>
              </a:rPr>
              <a:t>d",a</a:t>
            </a:r>
            <a:r>
              <a:rPr lang="en-US" b="1" dirty="0" smtClean="0">
                <a:solidFill>
                  <a:srgbClr val="FF0000"/>
                </a:solidFill>
                <a:latin typeface="Times New Roman" pitchFamily="18" charset="0"/>
                <a:cs typeface="Times New Roman" pitchFamily="18" charset="0"/>
              </a:rPr>
              <a:t>);  //10</a:t>
            </a:r>
          </a:p>
          <a:p>
            <a:pPr>
              <a:buNone/>
            </a:pPr>
            <a:endParaRPr lang="en-US" b="1" dirty="0" smtClean="0">
              <a:solidFill>
                <a:srgbClr val="FF0000"/>
              </a:solidFill>
              <a:latin typeface="Times New Roman" pitchFamily="18" charset="0"/>
              <a:cs typeface="Times New Roman" pitchFamily="18" charset="0"/>
            </a:endParaRPr>
          </a:p>
          <a:p>
            <a:pPr>
              <a:buNone/>
            </a:pPr>
            <a:r>
              <a:rPr lang="en-US" b="1" dirty="0" smtClean="0">
                <a:solidFill>
                  <a:srgbClr val="FF0000"/>
                </a:solidFill>
                <a:latin typeface="Times New Roman" pitchFamily="18" charset="0"/>
                <a:cs typeface="Times New Roman" pitchFamily="18" charset="0"/>
              </a:rPr>
              <a:t>	} </a:t>
            </a:r>
          </a:p>
          <a:p>
            <a:pPr>
              <a:buNone/>
            </a:pPr>
            <a:r>
              <a:rPr lang="en-US" b="1" dirty="0" err="1" smtClean="0">
                <a:latin typeface="Times New Roman" pitchFamily="18" charset="0"/>
                <a:cs typeface="Times New Roman" pitchFamily="18" charset="0"/>
              </a:rPr>
              <a:t>printf</a:t>
            </a: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d",a</a:t>
            </a:r>
            <a:r>
              <a:rPr lang="en-US" b="1" dirty="0" smtClean="0">
                <a:latin typeface="Times New Roman" pitchFamily="18" charset="0"/>
                <a:cs typeface="Times New Roman" pitchFamily="18" charset="0"/>
              </a:rPr>
              <a:t>); //200</a:t>
            </a:r>
          </a:p>
          <a:p>
            <a:pPr>
              <a:buNone/>
            </a:pPr>
            <a:r>
              <a:rPr lang="en-US" b="1" dirty="0" smtClean="0">
                <a:latin typeface="Times New Roman" pitchFamily="18" charset="0"/>
                <a:cs typeface="Times New Roman" pitchFamily="18" charset="0"/>
              </a:rPr>
              <a:t>} </a:t>
            </a:r>
          </a:p>
          <a:p>
            <a:pPr>
              <a:buNone/>
            </a:pPr>
            <a:endParaRPr lang="en-US" b="1" dirty="0" smtClean="0">
              <a:latin typeface="Times New Roman" pitchFamily="18" charset="0"/>
              <a:cs typeface="Times New Roman" pitchFamily="18" charset="0"/>
            </a:endParaRPr>
          </a:p>
          <a:p>
            <a:pPr>
              <a:buNone/>
            </a:pPr>
            <a:r>
              <a:rPr lang="en-US" b="1" dirty="0" smtClean="0">
                <a:latin typeface="Times New Roman" pitchFamily="18" charset="0"/>
                <a:cs typeface="Times New Roman" pitchFamily="18" charset="0"/>
              </a:rPr>
              <a:t>can’t create/declare a variable with same name inside the same block.</a:t>
            </a:r>
          </a:p>
          <a:p>
            <a:pPr>
              <a:buNone/>
            </a:pPr>
            <a:r>
              <a:rPr lang="en-US" b="1" dirty="0" smtClean="0">
                <a:latin typeface="Times New Roman" pitchFamily="18" charset="0"/>
                <a:cs typeface="Times New Roman" pitchFamily="18" charset="0"/>
              </a:rPr>
              <a:t>It is possible to declare or create a variable with same name in different blocks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Parameter/arguments</a:t>
            </a:r>
            <a:endParaRPr lang="en-US" dirty="0"/>
          </a:p>
        </p:txBody>
      </p:sp>
      <p:sp>
        <p:nvSpPr>
          <p:cNvPr id="3" name="Content Placeholder 2"/>
          <p:cNvSpPr>
            <a:spLocks noGrp="1"/>
          </p:cNvSpPr>
          <p:nvPr>
            <p:ph idx="1"/>
          </p:nvPr>
        </p:nvSpPr>
        <p:spPr>
          <a:xfrm>
            <a:off x="457200" y="1600201"/>
            <a:ext cx="7543800" cy="1905000"/>
          </a:xfrm>
        </p:spPr>
        <p:txBody>
          <a:bodyPr>
            <a:normAutofit fontScale="85000" lnSpcReduction="10000"/>
          </a:bodyPr>
          <a:lstStyle/>
          <a:p>
            <a:r>
              <a:rPr lang="en-US" b="1" dirty="0" smtClean="0">
                <a:latin typeface="Times New Roman" pitchFamily="18" charset="0"/>
                <a:cs typeface="Times New Roman" pitchFamily="18" charset="0"/>
              </a:rPr>
              <a:t>Arguments</a:t>
            </a:r>
            <a:r>
              <a:rPr lang="en-US" dirty="0" smtClean="0">
                <a:latin typeface="Times New Roman" pitchFamily="18" charset="0"/>
                <a:cs typeface="Times New Roman" pitchFamily="18" charset="0"/>
              </a:rPr>
              <a:t> which are mentioned in the definition of the function is called </a:t>
            </a:r>
            <a:r>
              <a:rPr lang="en-US" b="1" dirty="0" smtClean="0">
                <a:latin typeface="Times New Roman" pitchFamily="18" charset="0"/>
                <a:cs typeface="Times New Roman" pitchFamily="18" charset="0"/>
              </a:rPr>
              <a:t>formal arguments</a:t>
            </a:r>
            <a:r>
              <a:rPr lang="en-US"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Formal arguments</a:t>
            </a:r>
            <a:r>
              <a:rPr lang="en-US" dirty="0" smtClean="0">
                <a:latin typeface="Times New Roman" pitchFamily="18" charset="0"/>
                <a:cs typeface="Times New Roman" pitchFamily="18" charset="0"/>
              </a:rPr>
              <a:t> are very similar to local variables inside the function.</a:t>
            </a:r>
            <a:endParaRPr lang="en-US" dirty="0">
              <a:latin typeface="Times New Roman" pitchFamily="18" charset="0"/>
              <a:cs typeface="Times New Roman" pitchFamily="18" charset="0"/>
            </a:endParaRPr>
          </a:p>
        </p:txBody>
      </p:sp>
      <p:sp>
        <p:nvSpPr>
          <p:cNvPr id="4098" name="AutoShape 2" descr="What is the difference between argument and parameters in C?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What is the difference between argument and parameters in C?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2" name="AutoShape 6" descr="What is the difference between argument and parameters in C?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2" descr="What is the difference between argument and parameters in C? - Quora"/>
          <p:cNvPicPr>
            <a:picLocks noChangeAspect="1" noChangeArrowheads="1"/>
          </p:cNvPicPr>
          <p:nvPr/>
        </p:nvPicPr>
        <p:blipFill>
          <a:blip r:embed="rId2"/>
          <a:srcRect/>
          <a:stretch>
            <a:fillRect/>
          </a:stretch>
        </p:blipFill>
        <p:spPr bwMode="auto">
          <a:xfrm>
            <a:off x="2514600" y="3200400"/>
            <a:ext cx="4795119" cy="3000376"/>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Variable</a:t>
            </a:r>
            <a:endParaRPr lang="en-US" dirty="0"/>
          </a:p>
        </p:txBody>
      </p:sp>
      <p:sp>
        <p:nvSpPr>
          <p:cNvPr id="5" name="TextBox 4"/>
          <p:cNvSpPr txBox="1"/>
          <p:nvPr/>
        </p:nvSpPr>
        <p:spPr>
          <a:xfrm>
            <a:off x="533400" y="1524000"/>
            <a:ext cx="7848600" cy="4385816"/>
          </a:xfrm>
          <a:prstGeom prst="rect">
            <a:avLst/>
          </a:prstGeom>
          <a:noFill/>
        </p:spPr>
        <p:txBody>
          <a:bodyPr wrap="square" rtlCol="0">
            <a:spAutoFit/>
          </a:bodyPr>
          <a:lstStyle/>
          <a:p>
            <a:pPr>
              <a:lnSpc>
                <a:spcPct val="150000"/>
              </a:lnSpc>
              <a:buFont typeface="Arial" pitchFamily="34" charset="0"/>
              <a:buChar char="•"/>
            </a:pPr>
            <a:r>
              <a:rPr lang="en-US" b="1" dirty="0" smtClean="0">
                <a:latin typeface="Times New Roman" pitchFamily="18" charset="0"/>
                <a:cs typeface="Times New Roman" pitchFamily="18" charset="0"/>
              </a:rPr>
              <a:t>Global variables</a:t>
            </a:r>
            <a:r>
              <a:rPr lang="en-US" dirty="0" smtClean="0">
                <a:latin typeface="Times New Roman" pitchFamily="18" charset="0"/>
                <a:cs typeface="Times New Roman" pitchFamily="18" charset="0"/>
              </a:rPr>
              <a:t> are defined outside a function, usually on top of the program. </a:t>
            </a:r>
          </a:p>
          <a:p>
            <a:pPr>
              <a:lnSpc>
                <a:spcPct val="150000"/>
              </a:lnSpc>
              <a:buFont typeface="Arial" pitchFamily="34" charset="0"/>
              <a:buChar char="•"/>
            </a:pPr>
            <a:r>
              <a:rPr lang="en-US" b="1" dirty="0" smtClean="0">
                <a:latin typeface="Times New Roman" pitchFamily="18" charset="0"/>
                <a:cs typeface="Times New Roman" pitchFamily="18" charset="0"/>
              </a:rPr>
              <a:t>Global variables</a:t>
            </a:r>
            <a:r>
              <a:rPr lang="en-US" dirty="0" smtClean="0">
                <a:latin typeface="Times New Roman" pitchFamily="18" charset="0"/>
                <a:cs typeface="Times New Roman" pitchFamily="18" charset="0"/>
              </a:rPr>
              <a:t> hold their values throughout the lifetime of your program and they can be accessed inside any of the functions defined for the program.</a:t>
            </a:r>
          </a:p>
          <a:p>
            <a:pPr>
              <a:lnSpc>
                <a:spcPct val="150000"/>
              </a:lnSpc>
              <a:buFont typeface="Arial" pitchFamily="34" charset="0"/>
              <a:buChar char="•"/>
            </a:pPr>
            <a:r>
              <a:rPr lang="en-US" dirty="0" smtClean="0">
                <a:latin typeface="Times New Roman" pitchFamily="18" charset="0"/>
                <a:cs typeface="Times New Roman" pitchFamily="18" charset="0"/>
              </a:rPr>
              <a:t> A </a:t>
            </a:r>
            <a:r>
              <a:rPr lang="en-US" b="1" dirty="0" smtClean="0">
                <a:latin typeface="Times New Roman" pitchFamily="18" charset="0"/>
                <a:cs typeface="Times New Roman" pitchFamily="18" charset="0"/>
              </a:rPr>
              <a:t>global variable</a:t>
            </a:r>
            <a:r>
              <a:rPr lang="en-US" dirty="0" smtClean="0">
                <a:latin typeface="Times New Roman" pitchFamily="18" charset="0"/>
                <a:cs typeface="Times New Roman" pitchFamily="18" charset="0"/>
              </a:rPr>
              <a:t> can be accessed by any function.</a:t>
            </a:r>
          </a:p>
          <a:p>
            <a:pPr>
              <a:lnSpc>
                <a:spcPct val="150000"/>
              </a:lnSpc>
              <a:buFont typeface="Arial" pitchFamily="34" charset="0"/>
              <a:buChar char="•"/>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a:t>
            </a:r>
          </a:p>
          <a:p>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a=10;    //global variable</a:t>
            </a:r>
          </a:p>
          <a:p>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a:t>
            </a:r>
          </a:p>
          <a:p>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("Hello World");   </a:t>
            </a:r>
          </a:p>
          <a:p>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n%d",a</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     return 0;</a:t>
            </a:r>
          </a:p>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and lifetime of a Variable</a:t>
            </a:r>
            <a:endParaRPr lang="en-US" dirty="0"/>
          </a:p>
        </p:txBody>
      </p:sp>
      <p:sp>
        <p:nvSpPr>
          <p:cNvPr id="3" name="Content Placeholder 2"/>
          <p:cNvSpPr>
            <a:spLocks noGrp="1"/>
          </p:cNvSpPr>
          <p:nvPr>
            <p:ph idx="1"/>
          </p:nvPr>
        </p:nvSpPr>
        <p:spPr>
          <a:xfrm>
            <a:off x="304800" y="1600200"/>
            <a:ext cx="8534400" cy="5257800"/>
          </a:xfrm>
        </p:spPr>
        <p:txBody>
          <a:bodyPr>
            <a:normAutofit/>
          </a:bodyPr>
          <a:lstStyle/>
          <a:p>
            <a:pPr>
              <a:lnSpc>
                <a:spcPct val="150000"/>
              </a:lnSpc>
            </a:pPr>
            <a:r>
              <a:rPr lang="en-US" sz="2000" dirty="0" smtClean="0">
                <a:latin typeface="Times New Roman" pitchFamily="18" charset="0"/>
                <a:cs typeface="Times New Roman" pitchFamily="18" charset="0"/>
              </a:rPr>
              <a:t>A scope is a </a:t>
            </a:r>
            <a:r>
              <a:rPr lang="en-US" sz="2000" b="1" dirty="0" smtClean="0">
                <a:latin typeface="Times New Roman" pitchFamily="18" charset="0"/>
                <a:cs typeface="Times New Roman" pitchFamily="18" charset="0"/>
              </a:rPr>
              <a:t>region of the program</a:t>
            </a:r>
            <a:r>
              <a:rPr lang="en-US" sz="2000" dirty="0" smtClean="0">
                <a:latin typeface="Times New Roman" pitchFamily="18" charset="0"/>
                <a:cs typeface="Times New Roman" pitchFamily="18" charset="0"/>
              </a:rPr>
              <a:t>, and the scope of variables refers to the </a:t>
            </a:r>
            <a:r>
              <a:rPr lang="en-US" sz="2000" b="1" dirty="0" smtClean="0">
                <a:latin typeface="Times New Roman" pitchFamily="18" charset="0"/>
                <a:cs typeface="Times New Roman" pitchFamily="18" charset="0"/>
              </a:rPr>
              <a:t>area of the program where the variables can be accessed/visible</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after its declaration. </a:t>
            </a:r>
            <a:r>
              <a:rPr lang="en-US" sz="2000" dirty="0" smtClean="0">
                <a:latin typeface="Times New Roman" pitchFamily="18" charset="0"/>
                <a:cs typeface="Times New Roman" pitchFamily="18" charset="0"/>
              </a:rPr>
              <a:t>In C every variable is defined in scope.</a:t>
            </a:r>
          </a:p>
          <a:p>
            <a:pPr>
              <a:lnSpc>
                <a:spcPct val="150000"/>
              </a:lnSpc>
            </a:pP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The lifetime of a variable or function is the </a:t>
            </a:r>
            <a:r>
              <a:rPr lang="en-US" sz="2000" b="1" dirty="0" smtClean="0">
                <a:latin typeface="Times New Roman" pitchFamily="18" charset="0"/>
                <a:cs typeface="Times New Roman" pitchFamily="18" charset="0"/>
              </a:rPr>
              <a:t>time duration for which memory is allocated </a:t>
            </a:r>
            <a:r>
              <a:rPr lang="en-US" sz="2000" dirty="0" smtClean="0">
                <a:latin typeface="Times New Roman" pitchFamily="18" charset="0"/>
                <a:cs typeface="Times New Roman" pitchFamily="18" charset="0"/>
              </a:rPr>
              <a:t>to store it, and when that memory is released.  It also </a:t>
            </a:r>
            <a:r>
              <a:rPr lang="en-US" sz="2000" dirty="0" err="1" smtClean="0">
                <a:latin typeface="Times New Roman" pitchFamily="18" charset="0"/>
                <a:cs typeface="Times New Roman" pitchFamily="18" charset="0"/>
              </a:rPr>
              <a:t>refered</a:t>
            </a:r>
            <a:r>
              <a:rPr lang="en-US" sz="2000" dirty="0" smtClean="0">
                <a:latin typeface="Times New Roman" pitchFamily="18" charset="0"/>
                <a:cs typeface="Times New Roman" pitchFamily="18" charset="0"/>
              </a:rPr>
              <a:t> as extent of a variable</a:t>
            </a:r>
            <a:r>
              <a:rPr lang="en-US" dirty="0" smtClean="0"/>
              <a: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382000" cy="5668963"/>
          </a:xfrm>
        </p:spPr>
        <p:txBody>
          <a:bodyPr>
            <a:normAutofit fontScale="77500" lnSpcReduction="20000"/>
          </a:bodyPr>
          <a:lstStyle/>
          <a:p>
            <a:pPr>
              <a:buNone/>
            </a:pPr>
            <a:r>
              <a:rPr lang="en-US" dirty="0" smtClean="0"/>
              <a:t>Sum of two numbers: (value type)</a:t>
            </a:r>
          </a:p>
          <a:p>
            <a:r>
              <a:rPr lang="en-US" dirty="0" smtClean="0"/>
              <a:t>Input (10,20) (number)</a:t>
            </a:r>
          </a:p>
          <a:p>
            <a:r>
              <a:rPr lang="en-US" dirty="0" smtClean="0"/>
              <a:t>Process(10+20)</a:t>
            </a:r>
          </a:p>
          <a:p>
            <a:r>
              <a:rPr lang="en-US" dirty="0" smtClean="0"/>
              <a:t>Output(30)</a:t>
            </a:r>
          </a:p>
          <a:p>
            <a:pPr>
              <a:buNone/>
            </a:pPr>
            <a:endParaRPr lang="en-US" dirty="0" smtClean="0"/>
          </a:p>
          <a:p>
            <a:r>
              <a:rPr lang="en-US" dirty="0" err="1" smtClean="0"/>
              <a:t>Hemalatha</a:t>
            </a:r>
            <a:r>
              <a:rPr lang="en-US" dirty="0" smtClean="0"/>
              <a:t>(</a:t>
            </a:r>
            <a:r>
              <a:rPr lang="en-US" dirty="0" err="1" smtClean="0"/>
              <a:t>i</a:t>
            </a:r>
            <a:r>
              <a:rPr lang="en-US" dirty="0" smtClean="0"/>
              <a:t>/p) (string)</a:t>
            </a:r>
          </a:p>
          <a:p>
            <a:r>
              <a:rPr lang="en-US" dirty="0" err="1" smtClean="0"/>
              <a:t>Hemalatha</a:t>
            </a:r>
            <a:r>
              <a:rPr lang="en-US" dirty="0" smtClean="0"/>
              <a:t>(o/p)</a:t>
            </a:r>
          </a:p>
          <a:p>
            <a:endParaRPr lang="en-US" dirty="0" smtClean="0"/>
          </a:p>
          <a:p>
            <a:r>
              <a:rPr lang="en-US" dirty="0" smtClean="0"/>
              <a:t>500.75(</a:t>
            </a:r>
            <a:r>
              <a:rPr lang="en-US" dirty="0" err="1" smtClean="0"/>
              <a:t>i</a:t>
            </a:r>
            <a:r>
              <a:rPr lang="en-US" dirty="0" smtClean="0"/>
              <a:t>/p)  (number with decimal point)</a:t>
            </a:r>
          </a:p>
          <a:p>
            <a:r>
              <a:rPr lang="en-US" dirty="0" smtClean="0"/>
              <a:t>500.75(o/p)</a:t>
            </a:r>
          </a:p>
          <a:p>
            <a:endParaRPr lang="en-US" dirty="0" smtClean="0"/>
          </a:p>
          <a:p>
            <a:r>
              <a:rPr lang="en-US" dirty="0" smtClean="0"/>
              <a:t>A (character)</a:t>
            </a:r>
          </a:p>
          <a:p>
            <a:r>
              <a:rPr lang="en-US" dirty="0" smtClean="0"/>
              <a:t>B</a:t>
            </a:r>
          </a:p>
          <a:p>
            <a:r>
              <a:rPr lang="en-US" dirty="0" smtClean="0"/>
              <a:t>C</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543800" cy="715962"/>
          </a:xfrm>
        </p:spPr>
        <p:txBody>
          <a:bodyPr>
            <a:normAutofit fontScale="90000"/>
          </a:bodyPr>
          <a:lstStyle/>
          <a:p>
            <a:r>
              <a:rPr lang="en-US" dirty="0" smtClean="0"/>
              <a:t>Scopes</a:t>
            </a:r>
            <a:endParaRPr lang="en-US" dirty="0"/>
          </a:p>
        </p:txBody>
      </p:sp>
      <p:sp>
        <p:nvSpPr>
          <p:cNvPr id="3" name="Content Placeholder 2"/>
          <p:cNvSpPr>
            <a:spLocks noGrp="1"/>
          </p:cNvSpPr>
          <p:nvPr>
            <p:ph idx="1"/>
          </p:nvPr>
        </p:nvSpPr>
        <p:spPr>
          <a:xfrm>
            <a:off x="0" y="1066800"/>
            <a:ext cx="8915400" cy="5562600"/>
          </a:xfrm>
        </p:spPr>
        <p:txBody>
          <a:bodyPr>
            <a:normAutofit fontScale="85000" lnSpcReduction="10000"/>
          </a:bodyPr>
          <a:lstStyle/>
          <a:p>
            <a:r>
              <a:rPr lang="en-US" b="1" dirty="0" smtClean="0">
                <a:latin typeface="Times New Roman" pitchFamily="18" charset="0"/>
                <a:cs typeface="Times New Roman" pitchFamily="18" charset="0"/>
              </a:rPr>
              <a:t>File scope: </a:t>
            </a:r>
            <a:r>
              <a:rPr lang="en-US" dirty="0" smtClean="0">
                <a:latin typeface="Times New Roman" pitchFamily="18" charset="0"/>
                <a:cs typeface="Times New Roman" pitchFamily="18" charset="0"/>
              </a:rPr>
              <a:t>It Starts at the beginning of the file (also called a translation unit) and ends with the end of the file. It refers only to those identifiers that are declared outside of all functions. File scope identifiers are visible throughout the entire file. Variables that have file scope are global.</a:t>
            </a:r>
          </a:p>
          <a:p>
            <a:r>
              <a:rPr lang="en-US" b="1" dirty="0" smtClean="0">
                <a:latin typeface="Times New Roman" pitchFamily="18" charset="0"/>
                <a:cs typeface="Times New Roman" pitchFamily="18" charset="0"/>
              </a:rPr>
              <a:t>Block scope: </a:t>
            </a:r>
            <a:r>
              <a:rPr lang="en-US" dirty="0" smtClean="0">
                <a:latin typeface="Times New Roman" pitchFamily="18" charset="0"/>
                <a:cs typeface="Times New Roman" pitchFamily="18" charset="0"/>
              </a:rPr>
              <a:t>Begins with the opening { of a block and ends with its associated closing }. However, block scope also extends to function parameters in a function definition. That is, function parameters are included in a function's block scope. Variables with block scope are local to their block. </a:t>
            </a:r>
          </a:p>
          <a:p>
            <a:r>
              <a:rPr lang="en-US" b="1" dirty="0" smtClean="0">
                <a:latin typeface="Times New Roman" pitchFamily="18" charset="0"/>
                <a:cs typeface="Times New Roman" pitchFamily="18" charset="0"/>
              </a:rPr>
              <a:t>Function prototype scope: </a:t>
            </a:r>
            <a:r>
              <a:rPr lang="en-US" dirty="0" smtClean="0">
                <a:latin typeface="Times New Roman" pitchFamily="18" charset="0"/>
                <a:cs typeface="Times New Roman" pitchFamily="18" charset="0"/>
              </a:rPr>
              <a:t>Identifiers declared in a function prototype; visible within the prototype. </a:t>
            </a:r>
          </a:p>
          <a:p>
            <a:r>
              <a:rPr lang="en-US" b="1" dirty="0" smtClean="0">
                <a:latin typeface="Times New Roman" pitchFamily="18" charset="0"/>
                <a:cs typeface="Times New Roman" pitchFamily="18" charset="0"/>
              </a:rPr>
              <a:t>Function scope: </a:t>
            </a:r>
            <a:r>
              <a:rPr lang="en-US" dirty="0" smtClean="0">
                <a:latin typeface="Times New Roman" pitchFamily="18" charset="0"/>
                <a:cs typeface="Times New Roman" pitchFamily="18" charset="0"/>
              </a:rPr>
              <a:t>Begins with the opening { of a function and ends with its closing }. </a:t>
            </a:r>
            <a:endParaRPr lang="en-US" dirty="0">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classes</a:t>
            </a:r>
            <a:endParaRPr lang="en-US" dirty="0"/>
          </a:p>
        </p:txBody>
      </p:sp>
      <p:sp>
        <p:nvSpPr>
          <p:cNvPr id="3" name="Content Placeholder 2"/>
          <p:cNvSpPr>
            <a:spLocks noGrp="1"/>
          </p:cNvSpPr>
          <p:nvPr>
            <p:ph idx="1"/>
          </p:nvPr>
        </p:nvSpPr>
        <p:spPr>
          <a:xfrm>
            <a:off x="457200" y="1600200"/>
            <a:ext cx="8229600" cy="5029200"/>
          </a:xfrm>
        </p:spPr>
        <p:txBody>
          <a:bodyPr>
            <a:normAutofit fontScale="85000" lnSpcReduction="20000"/>
          </a:bodyPr>
          <a:lstStyle/>
          <a:p>
            <a:r>
              <a:rPr lang="en-US" dirty="0" smtClean="0"/>
              <a:t>Storage Classes are used to describe the features of a variable/function.</a:t>
            </a:r>
          </a:p>
          <a:p>
            <a:r>
              <a:rPr lang="en-US" dirty="0" smtClean="0"/>
              <a:t> These features basically include the scope, visibility and life-time which help us to trace the existence of a particular variable during the runtime of a program.</a:t>
            </a:r>
          </a:p>
          <a:p>
            <a:r>
              <a:rPr lang="en-US" dirty="0" smtClean="0">
                <a:latin typeface="Times New Roman" pitchFamily="18" charset="0"/>
                <a:cs typeface="Times New Roman" pitchFamily="18" charset="0"/>
              </a:rPr>
              <a:t>Decides the part of storage to allocate memory for a variable.</a:t>
            </a:r>
          </a:p>
          <a:p>
            <a:r>
              <a:rPr lang="en-US" dirty="0" smtClean="0">
                <a:latin typeface="Times New Roman" pitchFamily="18" charset="0"/>
                <a:cs typeface="Times New Roman" pitchFamily="18" charset="0"/>
              </a:rPr>
              <a:t>Also it determines the scope of a variable</a:t>
            </a:r>
          </a:p>
          <a:p>
            <a:r>
              <a:rPr lang="en-US" dirty="0" smtClean="0">
                <a:latin typeface="Times New Roman" pitchFamily="18" charset="0"/>
                <a:cs typeface="Times New Roman" pitchFamily="18" charset="0"/>
              </a:rPr>
              <a:t>Memory and CPU registers are type of memory where a </a:t>
            </a:r>
            <a:r>
              <a:rPr lang="en-US" dirty="0" err="1" smtClean="0">
                <a:latin typeface="Times New Roman" pitchFamily="18" charset="0"/>
                <a:cs typeface="Times New Roman" pitchFamily="18" charset="0"/>
              </a:rPr>
              <a:t>varaibles</a:t>
            </a:r>
            <a:r>
              <a:rPr lang="en-US" dirty="0" smtClean="0">
                <a:latin typeface="Times New Roman" pitchFamily="18" charset="0"/>
                <a:cs typeface="Times New Roman" pitchFamily="18" charset="0"/>
              </a:rPr>
              <a:t> value can be stored.</a:t>
            </a:r>
          </a:p>
          <a:p>
            <a:r>
              <a:rPr lang="en-US" dirty="0" smtClean="0">
                <a:latin typeface="Times New Roman" pitchFamily="18" charset="0"/>
                <a:cs typeface="Times New Roman" pitchFamily="18" charset="0"/>
              </a:rPr>
              <a:t>Block -&gt; decides scope-&gt;decides lifetime.</a:t>
            </a:r>
          </a:p>
          <a:p>
            <a:r>
              <a:rPr lang="en-US" dirty="0" smtClean="0">
                <a:latin typeface="Times New Roman" pitchFamily="18" charset="0"/>
                <a:cs typeface="Times New Roman" pitchFamily="18" charset="0"/>
              </a:rPr>
              <a:t>Storage class </a:t>
            </a:r>
            <a:r>
              <a:rPr lang="en-US" dirty="0" err="1" smtClean="0">
                <a:latin typeface="Times New Roman" pitchFamily="18" charset="0"/>
                <a:cs typeface="Times New Roman" pitchFamily="18" charset="0"/>
              </a:rPr>
              <a:t>specifiers</a:t>
            </a:r>
            <a:r>
              <a:rPr lang="en-US" dirty="0" smtClean="0">
                <a:latin typeface="Times New Roman" pitchFamily="18" charset="0"/>
                <a:cs typeface="Times New Roman" pitchFamily="18" charset="0"/>
              </a:rPr>
              <a:t> tell the compiler how to store the variable.</a:t>
            </a:r>
          </a:p>
          <a:p>
            <a:endParaRPr lang="en-US" dirty="0" smtClean="0">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ghtbox"/>
          <p:cNvPicPr>
            <a:picLocks noChangeAspect="1" noChangeArrowheads="1"/>
          </p:cNvPicPr>
          <p:nvPr/>
        </p:nvPicPr>
        <p:blipFill>
          <a:blip r:embed="rId2"/>
          <a:srcRect/>
          <a:stretch>
            <a:fillRect/>
          </a:stretch>
        </p:blipFill>
        <p:spPr bwMode="auto">
          <a:xfrm>
            <a:off x="380999" y="457200"/>
            <a:ext cx="8534401" cy="5943600"/>
          </a:xfrm>
          <a:prstGeom prst="rect">
            <a:avLst/>
          </a:prstGeom>
          <a:noFill/>
        </p:spPr>
      </p:pic>
      <p:sp>
        <p:nvSpPr>
          <p:cNvPr id="3" name="TextBox 2"/>
          <p:cNvSpPr txBox="1"/>
          <p:nvPr/>
        </p:nvSpPr>
        <p:spPr>
          <a:xfrm>
            <a:off x="3733800" y="2438400"/>
            <a:ext cx="1676400" cy="369332"/>
          </a:xfrm>
          <a:prstGeom prst="rect">
            <a:avLst/>
          </a:prstGeom>
          <a:noFill/>
        </p:spPr>
        <p:txBody>
          <a:bodyPr wrap="square" rtlCol="0">
            <a:spAutoFit/>
          </a:bodyPr>
          <a:lstStyle/>
          <a:p>
            <a:r>
              <a:rPr lang="en-US" b="1" dirty="0" smtClean="0">
                <a:solidFill>
                  <a:srgbClr val="FF0066"/>
                </a:solidFill>
              </a:rPr>
              <a:t>Default value</a:t>
            </a:r>
            <a:endParaRPr lang="en-US" b="1" dirty="0">
              <a:solidFill>
                <a:srgbClr val="FF0066"/>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Types of storage class </a:t>
            </a:r>
            <a:r>
              <a:rPr lang="en-US" dirty="0" err="1" smtClean="0"/>
              <a:t>specifiers</a:t>
            </a:r>
            <a:endParaRPr lang="en-US" dirty="0"/>
          </a:p>
        </p:txBody>
      </p:sp>
      <p:sp>
        <p:nvSpPr>
          <p:cNvPr id="3" name="Content Placeholder 2"/>
          <p:cNvSpPr>
            <a:spLocks noGrp="1"/>
          </p:cNvSpPr>
          <p:nvPr>
            <p:ph idx="1"/>
          </p:nvPr>
        </p:nvSpPr>
        <p:spPr/>
        <p:txBody>
          <a:bodyPr>
            <a:normAutofit/>
          </a:bodyPr>
          <a:lstStyle/>
          <a:p>
            <a:r>
              <a:rPr lang="en-US" dirty="0" smtClean="0"/>
              <a:t>auto</a:t>
            </a:r>
          </a:p>
          <a:p>
            <a:r>
              <a:rPr lang="en-US" dirty="0" smtClean="0"/>
              <a:t>register</a:t>
            </a:r>
          </a:p>
          <a:p>
            <a:r>
              <a:rPr lang="en-US" dirty="0" smtClean="0"/>
              <a:t>extern </a:t>
            </a:r>
          </a:p>
          <a:p>
            <a:r>
              <a:rPr lang="en-US" dirty="0" smtClean="0"/>
              <a:t>static</a:t>
            </a:r>
          </a:p>
          <a:p>
            <a:pPr>
              <a:buNone/>
            </a:pPr>
            <a:r>
              <a:rPr lang="en-US" dirty="0" smtClean="0"/>
              <a:t>Syntax or General form of Storage class </a:t>
            </a:r>
            <a:r>
              <a:rPr lang="en-US" dirty="0" err="1" smtClean="0"/>
              <a:t>Specifiers</a:t>
            </a:r>
            <a:r>
              <a:rPr lang="en-US" dirty="0" smtClean="0"/>
              <a:t>:</a:t>
            </a:r>
          </a:p>
          <a:p>
            <a:pPr>
              <a:buNone/>
            </a:pPr>
            <a:r>
              <a:rPr lang="en-US" b="1" dirty="0" err="1" smtClean="0">
                <a:solidFill>
                  <a:srgbClr val="FF0066"/>
                </a:solidFill>
              </a:rPr>
              <a:t>storageclass</a:t>
            </a:r>
            <a:r>
              <a:rPr lang="en-US" b="1" dirty="0" smtClean="0">
                <a:solidFill>
                  <a:srgbClr val="FF0066"/>
                </a:solidFill>
              </a:rPr>
              <a:t> </a:t>
            </a:r>
            <a:r>
              <a:rPr lang="en-US" b="1" dirty="0" err="1" smtClean="0">
                <a:solidFill>
                  <a:srgbClr val="FF0066"/>
                </a:solidFill>
              </a:rPr>
              <a:t>specifier</a:t>
            </a:r>
            <a:r>
              <a:rPr lang="en-US" b="1" dirty="0" smtClean="0">
                <a:solidFill>
                  <a:srgbClr val="FF0066"/>
                </a:solidFill>
              </a:rPr>
              <a:t> </a:t>
            </a:r>
            <a:r>
              <a:rPr lang="en-US" b="1" dirty="0" err="1" smtClean="0">
                <a:solidFill>
                  <a:srgbClr val="FF0066"/>
                </a:solidFill>
              </a:rPr>
              <a:t>datatype</a:t>
            </a:r>
            <a:r>
              <a:rPr lang="en-US" b="1" dirty="0" smtClean="0">
                <a:solidFill>
                  <a:srgbClr val="FF0066"/>
                </a:solidFill>
              </a:rPr>
              <a:t> </a:t>
            </a:r>
            <a:r>
              <a:rPr lang="en-US" b="1" dirty="0" err="1" smtClean="0">
                <a:solidFill>
                  <a:srgbClr val="FF0066"/>
                </a:solidFill>
              </a:rPr>
              <a:t>varaiblename</a:t>
            </a:r>
            <a:r>
              <a:rPr lang="en-US" b="1" dirty="0" smtClean="0">
                <a:solidFill>
                  <a:srgbClr val="FF0066"/>
                </a:solidFill>
              </a:rPr>
              <a:t>;</a:t>
            </a:r>
            <a:endParaRPr lang="en-US" b="1" dirty="0">
              <a:solidFill>
                <a:srgbClr val="FF0066"/>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1000" cy="563562"/>
          </a:xfrm>
        </p:spPr>
        <p:txBody>
          <a:bodyPr>
            <a:normAutofit fontScale="90000"/>
          </a:bodyPr>
          <a:lstStyle/>
          <a:p>
            <a:r>
              <a:rPr lang="en-US" dirty="0" smtClean="0"/>
              <a:t>auto</a:t>
            </a:r>
            <a:endParaRPr lang="en-US" dirty="0"/>
          </a:p>
        </p:txBody>
      </p:sp>
      <p:sp>
        <p:nvSpPr>
          <p:cNvPr id="3" name="Content Placeholder 2"/>
          <p:cNvSpPr>
            <a:spLocks noGrp="1"/>
          </p:cNvSpPr>
          <p:nvPr>
            <p:ph idx="1"/>
          </p:nvPr>
        </p:nvSpPr>
        <p:spPr>
          <a:xfrm>
            <a:off x="304800" y="1066800"/>
            <a:ext cx="8610600" cy="5486400"/>
          </a:xfrm>
        </p:spPr>
        <p:txBody>
          <a:bodyPr>
            <a:normAutofit fontScale="55000" lnSpcReduction="20000"/>
          </a:bodyPr>
          <a:lstStyle/>
          <a:p>
            <a:r>
              <a:rPr lang="en-US" dirty="0" smtClean="0">
                <a:latin typeface="Times New Roman" pitchFamily="18" charset="0"/>
                <a:cs typeface="Times New Roman" pitchFamily="18" charset="0"/>
              </a:rPr>
              <a:t>default storage class of all variables declared inside a function or a block.</a:t>
            </a:r>
          </a:p>
          <a:p>
            <a:r>
              <a:rPr lang="en-US" dirty="0" smtClean="0">
                <a:latin typeface="Times New Roman" pitchFamily="18" charset="0"/>
                <a:cs typeface="Times New Roman" pitchFamily="18" charset="0"/>
              </a:rPr>
              <a:t>Can give same name to more than one variables, which are at different block and scope.</a:t>
            </a:r>
          </a:p>
          <a:p>
            <a:r>
              <a:rPr lang="en-US" b="1" dirty="0" smtClean="0">
                <a:latin typeface="Times New Roman" pitchFamily="18" charset="0"/>
                <a:cs typeface="Times New Roman" pitchFamily="18" charset="0"/>
              </a:rPr>
              <a:t>no default value will be assigned.</a:t>
            </a:r>
          </a:p>
          <a:p>
            <a:r>
              <a:rPr lang="en-US" dirty="0" smtClean="0">
                <a:latin typeface="Times New Roman" pitchFamily="18" charset="0"/>
                <a:cs typeface="Times New Roman" pitchFamily="18" charset="0"/>
              </a:rPr>
              <a:t>they will assigned with garbage value by default.</a:t>
            </a:r>
          </a:p>
          <a:p>
            <a:r>
              <a:rPr lang="en-US" dirty="0" smtClean="0">
                <a:latin typeface="Times New Roman" pitchFamily="18" charset="0"/>
                <a:cs typeface="Times New Roman" pitchFamily="18" charset="0"/>
              </a:rPr>
              <a:t>undefined or undetermined behavior.</a:t>
            </a:r>
          </a:p>
          <a:p>
            <a:pPr>
              <a:buNone/>
            </a:pPr>
            <a:endParaRPr lang="en-US" dirty="0" smtClean="0">
              <a:latin typeface="Times New Roman" pitchFamily="18" charset="0"/>
              <a:cs typeface="Times New Roman" pitchFamily="18" charset="0"/>
            </a:endParaRP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auto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auto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=2;</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=3;</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d”,i</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324600"/>
          </a:xfrm>
        </p:spPr>
        <p:txBody>
          <a:bodyPr>
            <a:normAutofit fontScale="92500" lnSpcReduction="20000"/>
          </a:bodyPr>
          <a:lstStyle/>
          <a:p>
            <a:pPr>
              <a:buNone/>
            </a:pPr>
            <a:r>
              <a:rPr lang="en-US" b="1" dirty="0" smtClean="0">
                <a:latin typeface="Times New Roman" pitchFamily="18" charset="0"/>
                <a:cs typeface="Times New Roman" pitchFamily="18" charset="0"/>
              </a:rPr>
              <a:t>register:</a:t>
            </a:r>
          </a:p>
          <a:p>
            <a:r>
              <a:rPr lang="en-US" dirty="0" smtClean="0">
                <a:latin typeface="Times New Roman" pitchFamily="18" charset="0"/>
                <a:cs typeface="Times New Roman" pitchFamily="18" charset="0"/>
              </a:rPr>
              <a:t>Registers are faster than memory to access, so the variables which are most frequently used in a C program can be </a:t>
            </a:r>
            <a:r>
              <a:rPr lang="en-US" b="1" dirty="0" smtClean="0">
                <a:latin typeface="Times New Roman" pitchFamily="18" charset="0"/>
                <a:cs typeface="Times New Roman" pitchFamily="18" charset="0"/>
              </a:rPr>
              <a:t>put in registers</a:t>
            </a:r>
            <a:r>
              <a:rPr lang="en-US" dirty="0" smtClean="0">
                <a:latin typeface="Times New Roman" pitchFamily="18" charset="0"/>
                <a:cs typeface="Times New Roman" pitchFamily="18" charset="0"/>
              </a:rPr>
              <a:t> using </a:t>
            </a:r>
            <a:r>
              <a:rPr lang="en-US" i="1" dirty="0" smtClean="0">
                <a:latin typeface="Times New Roman" pitchFamily="18" charset="0"/>
                <a:cs typeface="Times New Roman" pitchFamily="18" charset="0"/>
              </a:rPr>
              <a:t>register </a:t>
            </a:r>
            <a:r>
              <a:rPr lang="en-US" dirty="0" smtClean="0">
                <a:latin typeface="Times New Roman" pitchFamily="18" charset="0"/>
                <a:cs typeface="Times New Roman" pitchFamily="18" charset="0"/>
              </a:rPr>
              <a:t>keyword.</a:t>
            </a:r>
          </a:p>
          <a:p>
            <a:r>
              <a:rPr lang="en-US" dirty="0" smtClean="0">
                <a:latin typeface="Times New Roman" pitchFamily="18" charset="0"/>
                <a:cs typeface="Times New Roman" pitchFamily="18" charset="0"/>
              </a:rPr>
              <a:t>A </a:t>
            </a:r>
            <a:r>
              <a:rPr lang="en-US" b="1" dirty="0" smtClean="0">
                <a:latin typeface="Times New Roman" pitchFamily="18" charset="0"/>
                <a:cs typeface="Times New Roman" pitchFamily="18" charset="0"/>
              </a:rPr>
              <a:t>register</a:t>
            </a:r>
            <a:r>
              <a:rPr lang="en-US" dirty="0" smtClean="0">
                <a:latin typeface="Times New Roman" pitchFamily="18" charset="0"/>
                <a:cs typeface="Times New Roman" pitchFamily="18" charset="0"/>
              </a:rPr>
              <a:t> is a temporary storage area built into a CPU.</a:t>
            </a:r>
          </a:p>
          <a:p>
            <a:r>
              <a:rPr lang="en-US" dirty="0" smtClean="0">
                <a:latin typeface="Times New Roman" pitchFamily="18" charset="0"/>
                <a:cs typeface="Times New Roman" pitchFamily="18" charset="0"/>
              </a:rPr>
              <a:t>register holds the data that the CPU is currently processing whereas, the memory holds the data the that will be required for processing. On the other hands, memory is referred as the main memory of the computer which is RAM.</a:t>
            </a:r>
          </a:p>
          <a:p>
            <a:r>
              <a:rPr lang="en-US" dirty="0" smtClean="0">
                <a:latin typeface="Times New Roman" pitchFamily="18" charset="0"/>
                <a:cs typeface="Times New Roman" pitchFamily="18" charset="0"/>
              </a:rPr>
              <a:t>The keyword </a:t>
            </a:r>
            <a:r>
              <a:rPr lang="en-US" i="1" dirty="0" smtClean="0">
                <a:latin typeface="Times New Roman" pitchFamily="18" charset="0"/>
                <a:cs typeface="Times New Roman" pitchFamily="18" charset="0"/>
              </a:rPr>
              <a:t>register</a:t>
            </a:r>
            <a:r>
              <a:rPr lang="en-US" dirty="0" smtClean="0">
                <a:latin typeface="Times New Roman" pitchFamily="18" charset="0"/>
                <a:cs typeface="Times New Roman" pitchFamily="18" charset="0"/>
              </a:rPr>
              <a:t> hints to compiler that a given variable can be put in a register.</a:t>
            </a:r>
          </a:p>
          <a:p>
            <a:r>
              <a:rPr lang="en-US" dirty="0" smtClean="0">
                <a:latin typeface="Times New Roman" pitchFamily="18" charset="0"/>
                <a:cs typeface="Times New Roman" pitchFamily="18" charset="0"/>
              </a:rPr>
              <a:t> It’s compiler’s choice to put it in a register or not.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305800" cy="6172200"/>
          </a:xfrm>
        </p:spPr>
        <p:txBody>
          <a:bodyPr>
            <a:normAutofit fontScale="77500" lnSpcReduction="20000"/>
          </a:bodyPr>
          <a:lstStyle/>
          <a:p>
            <a:r>
              <a:rPr lang="en-US" dirty="0" smtClean="0">
                <a:latin typeface="Times New Roman" pitchFamily="18" charset="0"/>
                <a:cs typeface="Times New Roman" pitchFamily="18" charset="0"/>
              </a:rPr>
              <a:t>If you use &amp; operator with a register variable then compiler may give an error or warning (depending upon the compiler you are using), because when we say a variable is a register, it may be stored in a register instead of memory and accessing address of a register is invalid. </a:t>
            </a:r>
          </a:p>
          <a:p>
            <a:r>
              <a:rPr lang="en-US" dirty="0" smtClean="0">
                <a:latin typeface="Times New Roman" pitchFamily="18" charset="0"/>
                <a:cs typeface="Times New Roman" pitchFamily="18" charset="0"/>
              </a:rPr>
              <a:t>It is true that, historically, you could not take the address of a register variable.</a:t>
            </a:r>
          </a:p>
          <a:p>
            <a:r>
              <a:rPr lang="en-US" b="1" dirty="0" smtClean="0"/>
              <a:t>if no register is available, it will anyways be treated as the default 'auto' class itself</a:t>
            </a:r>
            <a:r>
              <a:rPr lang="en-US" dirty="0" smtClean="0"/>
              <a:t>. If registers are available, then it would be stored in one.</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register</a:t>
            </a:r>
            <a:r>
              <a:rPr lang="en-US" dirty="0" smtClean="0">
                <a:latin typeface="Times New Roman" pitchFamily="18" charset="0"/>
                <a:cs typeface="Times New Roman" pitchFamily="18" charset="0"/>
              </a:rPr>
              <a:t> keyword can be used with pointer variables. Obviously, a register can have(store) address of a memory location. </a:t>
            </a:r>
          </a:p>
          <a:p>
            <a:r>
              <a:rPr lang="en-US" i="1" dirty="0" smtClean="0">
                <a:latin typeface="Times New Roman" pitchFamily="18" charset="0"/>
                <a:cs typeface="Times New Roman" pitchFamily="18" charset="0"/>
              </a:rPr>
              <a:t>Register </a:t>
            </a:r>
            <a:r>
              <a:rPr lang="en-US" dirty="0" smtClean="0">
                <a:latin typeface="Times New Roman" pitchFamily="18" charset="0"/>
                <a:cs typeface="Times New Roman" pitchFamily="18" charset="0"/>
              </a:rPr>
              <a:t>can not be used with </a:t>
            </a:r>
            <a:r>
              <a:rPr lang="en-US" i="1" dirty="0" smtClean="0">
                <a:latin typeface="Times New Roman" pitchFamily="18" charset="0"/>
                <a:cs typeface="Times New Roman" pitchFamily="18" charset="0"/>
              </a:rPr>
              <a:t>static </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Register can only be used within a block (local), it can not be used in the </a:t>
            </a:r>
            <a:r>
              <a:rPr lang="en-US" i="1" dirty="0" smtClean="0">
                <a:latin typeface="Times New Roman" pitchFamily="18" charset="0"/>
                <a:cs typeface="Times New Roman" pitchFamily="18" charset="0"/>
              </a:rPr>
              <a:t>global</a:t>
            </a:r>
            <a:r>
              <a:rPr lang="en-US" dirty="0" smtClean="0">
                <a:latin typeface="Times New Roman" pitchFamily="18" charset="0"/>
                <a:cs typeface="Times New Roman" pitchFamily="18" charset="0"/>
              </a:rPr>
              <a:t> scope (outside main).</a:t>
            </a:r>
          </a:p>
          <a:p>
            <a:r>
              <a:rPr lang="en-US" dirty="0" smtClean="0">
                <a:latin typeface="Times New Roman" pitchFamily="18" charset="0"/>
                <a:cs typeface="Times New Roman" pitchFamily="18" charset="0"/>
              </a:rPr>
              <a:t>There is no limit on number of register variables in a C program</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477000"/>
          </a:xfrm>
        </p:spPr>
        <p:txBody>
          <a:bodyPr numCol="2">
            <a:noAutofit/>
          </a:bodyPr>
          <a:lstStyle/>
          <a:p>
            <a:pPr fontAlgn="base">
              <a:buNone/>
            </a:pP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main() </a:t>
            </a:r>
          </a:p>
          <a:p>
            <a:pPr fontAlgn="base">
              <a:buNone/>
            </a:pPr>
            <a:r>
              <a:rPr lang="en-US" sz="1800" dirty="0" smtClean="0">
                <a:latin typeface="Times New Roman" pitchFamily="18" charset="0"/>
                <a:cs typeface="Times New Roman" pitchFamily="18" charset="0"/>
              </a:rPr>
              <a:t>{ </a:t>
            </a:r>
          </a:p>
          <a:p>
            <a:pPr fontAlgn="base">
              <a:buNone/>
            </a:pPr>
            <a:r>
              <a:rPr lang="en-US" sz="1800" dirty="0" smtClean="0">
                <a:latin typeface="Times New Roman" pitchFamily="18" charset="0"/>
                <a:cs typeface="Times New Roman" pitchFamily="18" charset="0"/>
              </a:rPr>
              <a:t>    register </a:t>
            </a: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i</a:t>
            </a:r>
            <a:r>
              <a:rPr lang="en-US" sz="1800" dirty="0" smtClean="0">
                <a:latin typeface="Times New Roman" pitchFamily="18" charset="0"/>
                <a:cs typeface="Times New Roman" pitchFamily="18" charset="0"/>
              </a:rPr>
              <a:t> = 10; </a:t>
            </a:r>
          </a:p>
          <a:p>
            <a:pPr fontAlgn="base">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a = </a:t>
            </a:r>
            <a:r>
              <a:rPr lang="en-US" sz="1800" dirty="0" smtClean="0">
                <a:solidFill>
                  <a:srgbClr val="FF0000"/>
                </a:solidFill>
                <a:latin typeface="Times New Roman" pitchFamily="18" charset="0"/>
                <a:cs typeface="Times New Roman" pitchFamily="18" charset="0"/>
              </a:rPr>
              <a:t>&amp;</a:t>
            </a:r>
            <a:r>
              <a:rPr lang="en-US" sz="1800" dirty="0" err="1" smtClean="0">
                <a:solidFill>
                  <a:srgbClr val="FF0000"/>
                </a:solidFill>
                <a:latin typeface="Times New Roman" pitchFamily="18" charset="0"/>
                <a:cs typeface="Times New Roman" pitchFamily="18" charset="0"/>
              </a:rPr>
              <a:t>i</a:t>
            </a:r>
            <a:r>
              <a:rPr lang="en-US" sz="1800" dirty="0" smtClean="0">
                <a:solidFill>
                  <a:srgbClr val="FF0000"/>
                </a:solidFill>
                <a:latin typeface="Times New Roman" pitchFamily="18" charset="0"/>
                <a:cs typeface="Times New Roman" pitchFamily="18" charset="0"/>
              </a:rPr>
              <a:t>;</a:t>
            </a:r>
            <a:r>
              <a:rPr lang="en-US" sz="1800" dirty="0" smtClean="0">
                <a:latin typeface="Times New Roman" pitchFamily="18" charset="0"/>
                <a:cs typeface="Times New Roman" pitchFamily="18" charset="0"/>
              </a:rPr>
              <a:t> </a:t>
            </a:r>
          </a:p>
          <a:p>
            <a:pPr fontAlgn="base">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printf</a:t>
            </a:r>
            <a:r>
              <a:rPr lang="en-US" sz="1800" dirty="0" smtClean="0">
                <a:latin typeface="Times New Roman" pitchFamily="18" charset="0"/>
                <a:cs typeface="Times New Roman" pitchFamily="18" charset="0"/>
              </a:rPr>
              <a:t>("%d", *a); </a:t>
            </a:r>
          </a:p>
          <a:p>
            <a:pPr fontAlgn="base">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getchar</a:t>
            </a:r>
            <a:r>
              <a:rPr lang="en-US" sz="1800" dirty="0" smtClean="0">
                <a:latin typeface="Times New Roman" pitchFamily="18" charset="0"/>
                <a:cs typeface="Times New Roman" pitchFamily="18" charset="0"/>
              </a:rPr>
              <a:t>(); </a:t>
            </a:r>
          </a:p>
          <a:p>
            <a:pPr fontAlgn="base">
              <a:buNone/>
            </a:pPr>
            <a:r>
              <a:rPr lang="en-US" sz="1800" dirty="0" smtClean="0">
                <a:latin typeface="Times New Roman" pitchFamily="18" charset="0"/>
                <a:cs typeface="Times New Roman" pitchFamily="18" charset="0"/>
              </a:rPr>
              <a:t>    return 0; </a:t>
            </a:r>
          </a:p>
          <a:p>
            <a:pPr fontAlgn="base">
              <a:buNone/>
            </a:pPr>
            <a:r>
              <a:rPr lang="en-US" sz="1800" dirty="0" smtClean="0">
                <a:latin typeface="Times New Roman" pitchFamily="18" charset="0"/>
                <a:cs typeface="Times New Roman" pitchFamily="18" charset="0"/>
              </a:rPr>
              <a:t>} </a:t>
            </a:r>
          </a:p>
          <a:p>
            <a:pPr fontAlgn="base">
              <a:buNone/>
            </a:pPr>
            <a:endParaRPr lang="en-US" sz="1800" dirty="0" smtClean="0">
              <a:latin typeface="Times New Roman" pitchFamily="18" charset="0"/>
              <a:cs typeface="Times New Roman" pitchFamily="18" charset="0"/>
            </a:endParaRPr>
          </a:p>
          <a:p>
            <a:pPr fontAlgn="base">
              <a:buNone/>
            </a:pPr>
            <a:endParaRPr lang="en-US" sz="1800" dirty="0" smtClean="0">
              <a:latin typeface="Times New Roman" pitchFamily="18" charset="0"/>
              <a:cs typeface="Times New Roman" pitchFamily="18" charset="0"/>
            </a:endParaRPr>
          </a:p>
          <a:p>
            <a:pPr fontAlgn="base">
              <a:buNone/>
            </a:pP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main() </a:t>
            </a:r>
          </a:p>
          <a:p>
            <a:pPr fontAlgn="base">
              <a:buNone/>
            </a:pPr>
            <a:r>
              <a:rPr lang="en-US" sz="1800" dirty="0" smtClean="0">
                <a:latin typeface="Times New Roman" pitchFamily="18" charset="0"/>
                <a:cs typeface="Times New Roman" pitchFamily="18" charset="0"/>
              </a:rPr>
              <a:t>{ </a:t>
            </a:r>
          </a:p>
          <a:p>
            <a:pPr fontAlgn="base">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i</a:t>
            </a:r>
            <a:r>
              <a:rPr lang="en-US" sz="1800" dirty="0" smtClean="0">
                <a:latin typeface="Times New Roman" pitchFamily="18" charset="0"/>
                <a:cs typeface="Times New Roman" pitchFamily="18" charset="0"/>
              </a:rPr>
              <a:t> = 10; </a:t>
            </a:r>
          </a:p>
          <a:p>
            <a:pPr fontAlgn="base">
              <a:buNone/>
            </a:pPr>
            <a:r>
              <a:rPr lang="en-US" sz="1800" dirty="0" smtClean="0">
                <a:latin typeface="Times New Roman" pitchFamily="18" charset="0"/>
                <a:cs typeface="Times New Roman" pitchFamily="18" charset="0"/>
              </a:rPr>
              <a:t>  </a:t>
            </a:r>
            <a:r>
              <a:rPr lang="en-US" sz="1800" dirty="0" smtClean="0">
                <a:solidFill>
                  <a:srgbClr val="FF0000"/>
                </a:solidFill>
                <a:latin typeface="Times New Roman" pitchFamily="18" charset="0"/>
                <a:cs typeface="Times New Roman" pitchFamily="18" charset="0"/>
              </a:rPr>
              <a:t>  register </a:t>
            </a:r>
            <a:r>
              <a:rPr lang="en-US" sz="1800" dirty="0" err="1" smtClean="0">
                <a:solidFill>
                  <a:srgbClr val="FF0000"/>
                </a:solidFill>
                <a:latin typeface="Times New Roman" pitchFamily="18" charset="0"/>
                <a:cs typeface="Times New Roman" pitchFamily="18" charset="0"/>
              </a:rPr>
              <a:t>int</a:t>
            </a:r>
            <a:r>
              <a:rPr lang="en-US" sz="1800" dirty="0" smtClean="0">
                <a:solidFill>
                  <a:srgbClr val="FF0000"/>
                </a:solidFill>
                <a:latin typeface="Times New Roman" pitchFamily="18" charset="0"/>
                <a:cs typeface="Times New Roman" pitchFamily="18" charset="0"/>
              </a:rPr>
              <a:t>* a = &amp;</a:t>
            </a:r>
            <a:r>
              <a:rPr lang="en-US" sz="1800" dirty="0" err="1" smtClean="0">
                <a:solidFill>
                  <a:srgbClr val="FF0000"/>
                </a:solidFill>
                <a:latin typeface="Times New Roman" pitchFamily="18" charset="0"/>
                <a:cs typeface="Times New Roman" pitchFamily="18" charset="0"/>
              </a:rPr>
              <a:t>i</a:t>
            </a:r>
            <a:r>
              <a:rPr lang="en-US" sz="1800" dirty="0" smtClean="0">
                <a:solidFill>
                  <a:srgbClr val="FF0000"/>
                </a:solidFill>
                <a:latin typeface="Times New Roman" pitchFamily="18" charset="0"/>
                <a:cs typeface="Times New Roman" pitchFamily="18" charset="0"/>
              </a:rPr>
              <a:t>; </a:t>
            </a:r>
          </a:p>
          <a:p>
            <a:pPr fontAlgn="base">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printf</a:t>
            </a:r>
            <a:r>
              <a:rPr lang="en-US" sz="1800" dirty="0" smtClean="0">
                <a:latin typeface="Times New Roman" pitchFamily="18" charset="0"/>
                <a:cs typeface="Times New Roman" pitchFamily="18" charset="0"/>
              </a:rPr>
              <a:t>("%d", *a); </a:t>
            </a:r>
          </a:p>
          <a:p>
            <a:pPr fontAlgn="base">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getchar</a:t>
            </a:r>
            <a:r>
              <a:rPr lang="en-US" sz="1800" dirty="0" smtClean="0">
                <a:latin typeface="Times New Roman" pitchFamily="18" charset="0"/>
                <a:cs typeface="Times New Roman" pitchFamily="18" charset="0"/>
              </a:rPr>
              <a:t>(); </a:t>
            </a:r>
          </a:p>
          <a:p>
            <a:pPr fontAlgn="base">
              <a:buNone/>
            </a:pPr>
            <a:r>
              <a:rPr lang="en-US" sz="1800" dirty="0" smtClean="0">
                <a:latin typeface="Times New Roman" pitchFamily="18" charset="0"/>
                <a:cs typeface="Times New Roman" pitchFamily="18" charset="0"/>
              </a:rPr>
              <a:t>    return 0; </a:t>
            </a:r>
          </a:p>
          <a:p>
            <a:pPr fontAlgn="base">
              <a:buNone/>
            </a:pPr>
            <a:r>
              <a:rPr lang="en-US" sz="1800" dirty="0" smtClean="0">
                <a:latin typeface="Times New Roman" pitchFamily="18" charset="0"/>
                <a:cs typeface="Times New Roman" pitchFamily="18" charset="0"/>
              </a:rPr>
              <a:t>} </a:t>
            </a:r>
          </a:p>
          <a:p>
            <a:pPr fontAlgn="base">
              <a:buNone/>
            </a:pPr>
            <a:endParaRPr lang="en-US" sz="1800" dirty="0" smtClean="0">
              <a:latin typeface="Times New Roman" pitchFamily="18" charset="0"/>
              <a:cs typeface="Times New Roman" pitchFamily="18" charset="0"/>
            </a:endParaRPr>
          </a:p>
          <a:p>
            <a:pPr fontAlgn="base">
              <a:buNone/>
            </a:pPr>
            <a:endParaRPr lang="en-US" sz="1800" dirty="0" smtClean="0">
              <a:latin typeface="Times New Roman" pitchFamily="18" charset="0"/>
              <a:cs typeface="Times New Roman" pitchFamily="18" charset="0"/>
            </a:endParaRPr>
          </a:p>
          <a:p>
            <a:pPr fontAlgn="base">
              <a:buNone/>
            </a:pPr>
            <a:endParaRPr lang="en-US" sz="1800" dirty="0" smtClean="0">
              <a:latin typeface="Times New Roman" pitchFamily="18" charset="0"/>
              <a:cs typeface="Times New Roman" pitchFamily="18" charset="0"/>
            </a:endParaRPr>
          </a:p>
          <a:p>
            <a:pPr fontAlgn="base">
              <a:buNone/>
            </a:pPr>
            <a:endParaRPr lang="en-US" sz="1800" dirty="0" smtClean="0">
              <a:latin typeface="Times New Roman" pitchFamily="18" charset="0"/>
              <a:cs typeface="Times New Roman" pitchFamily="18" charset="0"/>
            </a:endParaRPr>
          </a:p>
          <a:p>
            <a:pPr fontAlgn="base">
              <a:buNone/>
            </a:pPr>
            <a:endParaRPr lang="en-US" sz="1800" dirty="0" smtClean="0">
              <a:latin typeface="Times New Roman" pitchFamily="18" charset="0"/>
              <a:cs typeface="Times New Roman" pitchFamily="18" charset="0"/>
            </a:endParaRPr>
          </a:p>
          <a:p>
            <a:pPr fontAlgn="base">
              <a:buNone/>
            </a:pPr>
            <a:endParaRPr lang="en-US" sz="1800" dirty="0" smtClean="0">
              <a:latin typeface="Times New Roman" pitchFamily="18" charset="0"/>
              <a:cs typeface="Times New Roman" pitchFamily="18" charset="0"/>
            </a:endParaRPr>
          </a:p>
          <a:p>
            <a:pPr fontAlgn="base">
              <a:buNone/>
            </a:pP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main() </a:t>
            </a:r>
          </a:p>
          <a:p>
            <a:pPr fontAlgn="base">
              <a:buNone/>
            </a:pPr>
            <a:r>
              <a:rPr lang="en-US" sz="1800" dirty="0" smtClean="0">
                <a:latin typeface="Times New Roman" pitchFamily="18" charset="0"/>
                <a:cs typeface="Times New Roman" pitchFamily="18" charset="0"/>
              </a:rPr>
              <a:t>{ </a:t>
            </a:r>
          </a:p>
          <a:p>
            <a:pPr fontAlgn="base">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i</a:t>
            </a:r>
            <a:r>
              <a:rPr lang="en-US" sz="1800" dirty="0" smtClean="0">
                <a:latin typeface="Times New Roman" pitchFamily="18" charset="0"/>
                <a:cs typeface="Times New Roman" pitchFamily="18" charset="0"/>
              </a:rPr>
              <a:t> = 10; </a:t>
            </a:r>
          </a:p>
          <a:p>
            <a:pPr fontAlgn="base">
              <a:buNone/>
            </a:pPr>
            <a:r>
              <a:rPr lang="en-US" sz="1800" dirty="0" smtClean="0">
                <a:latin typeface="Times New Roman" pitchFamily="18" charset="0"/>
                <a:cs typeface="Times New Roman" pitchFamily="18" charset="0"/>
              </a:rPr>
              <a:t>  </a:t>
            </a:r>
            <a:r>
              <a:rPr lang="en-US" sz="1800" dirty="0" smtClean="0">
                <a:solidFill>
                  <a:srgbClr val="FF0000"/>
                </a:solidFill>
                <a:latin typeface="Times New Roman" pitchFamily="18" charset="0"/>
                <a:cs typeface="Times New Roman" pitchFamily="18" charset="0"/>
              </a:rPr>
              <a:t>  register static </a:t>
            </a: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a = &amp;</a:t>
            </a:r>
            <a:r>
              <a:rPr lang="en-US" sz="1800" dirty="0" err="1" smtClean="0">
                <a:latin typeface="Times New Roman" pitchFamily="18" charset="0"/>
                <a:cs typeface="Times New Roman" pitchFamily="18" charset="0"/>
              </a:rPr>
              <a:t>i</a:t>
            </a:r>
            <a:r>
              <a:rPr lang="en-US" sz="1800" dirty="0" smtClean="0">
                <a:latin typeface="Times New Roman" pitchFamily="18" charset="0"/>
                <a:cs typeface="Times New Roman" pitchFamily="18" charset="0"/>
              </a:rPr>
              <a:t>; </a:t>
            </a:r>
          </a:p>
          <a:p>
            <a:pPr fontAlgn="base">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printf</a:t>
            </a:r>
            <a:r>
              <a:rPr lang="en-US" sz="1800" dirty="0" smtClean="0">
                <a:latin typeface="Times New Roman" pitchFamily="18" charset="0"/>
                <a:cs typeface="Times New Roman" pitchFamily="18" charset="0"/>
              </a:rPr>
              <a:t>("%d", *a); </a:t>
            </a:r>
          </a:p>
          <a:p>
            <a:pPr fontAlgn="base">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getchar</a:t>
            </a:r>
            <a:r>
              <a:rPr lang="en-US" sz="1800" dirty="0" smtClean="0">
                <a:latin typeface="Times New Roman" pitchFamily="18" charset="0"/>
                <a:cs typeface="Times New Roman" pitchFamily="18" charset="0"/>
              </a:rPr>
              <a:t>(); </a:t>
            </a:r>
          </a:p>
          <a:p>
            <a:pPr fontAlgn="base">
              <a:buNone/>
            </a:pPr>
            <a:r>
              <a:rPr lang="en-US" sz="1800" dirty="0" smtClean="0">
                <a:latin typeface="Times New Roman" pitchFamily="18" charset="0"/>
                <a:cs typeface="Times New Roman" pitchFamily="18" charset="0"/>
              </a:rPr>
              <a:t>    return 0; </a:t>
            </a:r>
          </a:p>
          <a:p>
            <a:pPr fontAlgn="base">
              <a:buNone/>
            </a:pPr>
            <a:r>
              <a:rPr lang="en-US" sz="1800" dirty="0" smtClean="0">
                <a:latin typeface="Times New Roman" pitchFamily="18" charset="0"/>
                <a:cs typeface="Times New Roman" pitchFamily="18" charset="0"/>
              </a:rPr>
              <a:t>} </a:t>
            </a:r>
          </a:p>
          <a:p>
            <a:pPr fontAlgn="base">
              <a:buNone/>
            </a:pPr>
            <a:endParaRPr lang="en-US" sz="1800" dirty="0" smtClean="0">
              <a:latin typeface="Times New Roman" pitchFamily="18" charset="0"/>
              <a:cs typeface="Times New Roman" pitchFamily="18" charset="0"/>
            </a:endParaRPr>
          </a:p>
          <a:p>
            <a:pPr fontAlgn="base">
              <a:buNone/>
            </a:pPr>
            <a:r>
              <a:rPr lang="en-US" sz="1800" dirty="0" smtClean="0">
                <a:latin typeface="Times New Roman" pitchFamily="18" charset="0"/>
                <a:cs typeface="Times New Roman" pitchFamily="18" charset="0"/>
              </a:rPr>
              <a:t>#include &lt;</a:t>
            </a:r>
            <a:r>
              <a:rPr lang="en-US" sz="1800" dirty="0" err="1" smtClean="0">
                <a:latin typeface="Times New Roman" pitchFamily="18" charset="0"/>
                <a:cs typeface="Times New Roman" pitchFamily="18" charset="0"/>
              </a:rPr>
              <a:t>stdio.h</a:t>
            </a:r>
            <a:r>
              <a:rPr lang="en-US" sz="1800" dirty="0" smtClean="0">
                <a:latin typeface="Times New Roman" pitchFamily="18" charset="0"/>
                <a:cs typeface="Times New Roman" pitchFamily="18" charset="0"/>
              </a:rPr>
              <a:t>&gt; </a:t>
            </a:r>
          </a:p>
          <a:p>
            <a:pPr fontAlgn="base">
              <a:buNone/>
            </a:pPr>
            <a:r>
              <a:rPr lang="en-US" sz="1800" dirty="0" smtClean="0">
                <a:latin typeface="Times New Roman" pitchFamily="18" charset="0"/>
                <a:cs typeface="Times New Roman" pitchFamily="18" charset="0"/>
              </a:rPr>
              <a:t>  // error (global scope) </a:t>
            </a:r>
          </a:p>
          <a:p>
            <a:pPr fontAlgn="base">
              <a:buNone/>
            </a:pPr>
            <a:r>
              <a:rPr lang="en-US" sz="1800" dirty="0" smtClean="0">
                <a:solidFill>
                  <a:srgbClr val="FF0000"/>
                </a:solidFill>
                <a:latin typeface="Times New Roman" pitchFamily="18" charset="0"/>
                <a:cs typeface="Times New Roman" pitchFamily="18" charset="0"/>
              </a:rPr>
              <a:t>register </a:t>
            </a:r>
            <a:r>
              <a:rPr lang="en-US" sz="1800" dirty="0" err="1" smtClean="0">
                <a:solidFill>
                  <a:srgbClr val="FF0000"/>
                </a:solidFill>
                <a:latin typeface="Times New Roman" pitchFamily="18" charset="0"/>
                <a:cs typeface="Times New Roman" pitchFamily="18" charset="0"/>
              </a:rPr>
              <a:t>int</a:t>
            </a:r>
            <a:r>
              <a:rPr lang="en-US" sz="1800" dirty="0" smtClean="0">
                <a:solidFill>
                  <a:srgbClr val="FF0000"/>
                </a:solidFill>
                <a:latin typeface="Times New Roman" pitchFamily="18" charset="0"/>
                <a:cs typeface="Times New Roman" pitchFamily="18" charset="0"/>
              </a:rPr>
              <a:t> x = 10; </a:t>
            </a:r>
          </a:p>
          <a:p>
            <a:pPr fontAlgn="base">
              <a:buNone/>
            </a:pP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main() </a:t>
            </a:r>
          </a:p>
          <a:p>
            <a:pPr fontAlgn="base">
              <a:buNone/>
            </a:pPr>
            <a:r>
              <a:rPr lang="en-US" sz="1800" dirty="0" smtClean="0">
                <a:latin typeface="Times New Roman" pitchFamily="18" charset="0"/>
                <a:cs typeface="Times New Roman" pitchFamily="18" charset="0"/>
              </a:rPr>
              <a:t>{     // works (inside a block) </a:t>
            </a:r>
          </a:p>
          <a:p>
            <a:pPr fontAlgn="base">
              <a:buNone/>
            </a:pPr>
            <a:r>
              <a:rPr lang="en-US" sz="1800" dirty="0" smtClean="0">
                <a:latin typeface="Times New Roman" pitchFamily="18" charset="0"/>
                <a:cs typeface="Times New Roman" pitchFamily="18" charset="0"/>
              </a:rPr>
              <a:t>    register </a:t>
            </a:r>
            <a:r>
              <a:rPr lang="en-US" sz="1800" dirty="0" err="1" smtClean="0">
                <a:latin typeface="Times New Roman" pitchFamily="18" charset="0"/>
                <a:cs typeface="Times New Roman" pitchFamily="18" charset="0"/>
              </a:rPr>
              <a:t>int</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i</a:t>
            </a:r>
            <a:r>
              <a:rPr lang="en-US" sz="1800" dirty="0" smtClean="0">
                <a:latin typeface="Times New Roman" pitchFamily="18" charset="0"/>
                <a:cs typeface="Times New Roman" pitchFamily="18" charset="0"/>
              </a:rPr>
              <a:t> = 10; </a:t>
            </a:r>
          </a:p>
          <a:p>
            <a:pPr fontAlgn="base">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printf</a:t>
            </a:r>
            <a:r>
              <a:rPr lang="en-US" sz="1800" dirty="0" smtClean="0">
                <a:latin typeface="Times New Roman" pitchFamily="18" charset="0"/>
                <a:cs typeface="Times New Roman" pitchFamily="18" charset="0"/>
              </a:rPr>
              <a:t>("%d\n", </a:t>
            </a:r>
            <a:r>
              <a:rPr lang="en-US" sz="1800" dirty="0" err="1" smtClean="0">
                <a:latin typeface="Times New Roman" pitchFamily="18" charset="0"/>
                <a:cs typeface="Times New Roman" pitchFamily="18" charset="0"/>
              </a:rPr>
              <a:t>i</a:t>
            </a:r>
            <a:r>
              <a:rPr lang="en-US" sz="1800" dirty="0" smtClean="0">
                <a:latin typeface="Times New Roman" pitchFamily="18" charset="0"/>
                <a:cs typeface="Times New Roman" pitchFamily="18" charset="0"/>
              </a:rPr>
              <a:t>); </a:t>
            </a:r>
          </a:p>
          <a:p>
            <a:pPr fontAlgn="base">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printf</a:t>
            </a:r>
            <a:r>
              <a:rPr lang="en-US" sz="1800" dirty="0" smtClean="0">
                <a:latin typeface="Times New Roman" pitchFamily="18" charset="0"/>
                <a:cs typeface="Times New Roman" pitchFamily="18" charset="0"/>
              </a:rPr>
              <a:t>("%d", x); </a:t>
            </a:r>
          </a:p>
          <a:p>
            <a:pPr fontAlgn="base">
              <a:buNone/>
            </a:pPr>
            <a:r>
              <a:rPr lang="en-US" sz="1800" dirty="0" smtClean="0">
                <a:latin typeface="Times New Roman" pitchFamily="18" charset="0"/>
                <a:cs typeface="Times New Roman" pitchFamily="18" charset="0"/>
              </a:rPr>
              <a:t>    return 0; </a:t>
            </a:r>
          </a:p>
          <a:p>
            <a:pPr fontAlgn="base">
              <a:buNone/>
            </a:pPr>
            <a:r>
              <a:rPr lang="en-US" sz="1800" dirty="0" smtClean="0">
                <a:latin typeface="Times New Roman" pitchFamily="18" charset="0"/>
                <a:cs typeface="Times New Roman" pitchFamily="18" charset="0"/>
              </a:rPr>
              <a:t>} </a:t>
            </a:r>
          </a:p>
          <a:p>
            <a:pPr fontAlgn="base">
              <a:buNone/>
            </a:pPr>
            <a:endParaRPr lang="en-US" sz="1800" dirty="0" smtClean="0">
              <a:latin typeface="Times New Roman" pitchFamily="18" charset="0"/>
              <a:cs typeface="Times New Roman" pitchFamily="18" charset="0"/>
            </a:endParaRPr>
          </a:p>
          <a:p>
            <a:pPr>
              <a:buNone/>
            </a:pP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305800" cy="5897563"/>
          </a:xfrm>
        </p:spPr>
        <p:txBody>
          <a:bodyPr>
            <a:normAutofit fontScale="77500" lnSpcReduction="20000"/>
          </a:bodyPr>
          <a:lstStyle/>
          <a:p>
            <a:pPr>
              <a:buNone/>
            </a:pPr>
            <a:r>
              <a:rPr lang="en-US" b="1" dirty="0" smtClean="0">
                <a:latin typeface="Times New Roman" pitchFamily="18" charset="0"/>
                <a:cs typeface="Times New Roman" pitchFamily="18" charset="0"/>
              </a:rPr>
              <a:t>Static variables:</a:t>
            </a:r>
          </a:p>
          <a:p>
            <a:r>
              <a:rPr lang="en-US" dirty="0" smtClean="0">
                <a:latin typeface="Times New Roman" pitchFamily="18" charset="0"/>
                <a:cs typeface="Times New Roman" pitchFamily="18" charset="0"/>
              </a:rPr>
              <a:t>Static variables have a property </a:t>
            </a:r>
            <a:r>
              <a:rPr lang="en-US" b="1" dirty="0" smtClean="0">
                <a:latin typeface="Times New Roman" pitchFamily="18" charset="0"/>
                <a:cs typeface="Times New Roman" pitchFamily="18" charset="0"/>
              </a:rPr>
              <a:t>of preserving their value even after they are out of their scope</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Hence, static variables preserve the value of their last use in their scope. </a:t>
            </a:r>
          </a:p>
          <a:p>
            <a:r>
              <a:rPr lang="en-US" dirty="0" smtClean="0">
                <a:latin typeface="Times New Roman" pitchFamily="18" charset="0"/>
                <a:cs typeface="Times New Roman" pitchFamily="18" charset="0"/>
              </a:rPr>
              <a:t>So we can say that they are </a:t>
            </a:r>
            <a:r>
              <a:rPr lang="en-US" b="1" dirty="0" smtClean="0">
                <a:latin typeface="Times New Roman" pitchFamily="18" charset="0"/>
                <a:cs typeface="Times New Roman" pitchFamily="18" charset="0"/>
              </a:rPr>
              <a:t>initialized only once and exist till the termination of the program. </a:t>
            </a:r>
          </a:p>
          <a:p>
            <a:r>
              <a:rPr lang="en-US" dirty="0" smtClean="0">
                <a:latin typeface="Times New Roman" pitchFamily="18" charset="0"/>
                <a:cs typeface="Times New Roman" pitchFamily="18" charset="0"/>
              </a:rPr>
              <a:t>Thus, no new memory is allocated because they are not re-declared. </a:t>
            </a:r>
          </a:p>
          <a:p>
            <a:r>
              <a:rPr lang="en-US" dirty="0" smtClean="0">
                <a:latin typeface="Times New Roman" pitchFamily="18" charset="0"/>
                <a:cs typeface="Times New Roman" pitchFamily="18" charset="0"/>
              </a:rPr>
              <a:t>Their scope is local to the function to which they were defined. </a:t>
            </a:r>
          </a:p>
          <a:p>
            <a:r>
              <a:rPr lang="en-US" dirty="0" smtClean="0">
                <a:latin typeface="Times New Roman" pitchFamily="18" charset="0"/>
                <a:cs typeface="Times New Roman" pitchFamily="18" charset="0"/>
              </a:rPr>
              <a:t>Global static variables can be accessed anywhere in the program.</a:t>
            </a:r>
          </a:p>
          <a:p>
            <a:r>
              <a:rPr lang="en-US" dirty="0" smtClean="0">
                <a:latin typeface="Times New Roman" pitchFamily="18" charset="0"/>
                <a:cs typeface="Times New Roman" pitchFamily="18" charset="0"/>
              </a:rPr>
              <a:t> By default, they </a:t>
            </a:r>
            <a:r>
              <a:rPr lang="en-US" b="1" dirty="0" smtClean="0">
                <a:latin typeface="Times New Roman" pitchFamily="18" charset="0"/>
                <a:cs typeface="Times New Roman" pitchFamily="18" charset="0"/>
              </a:rPr>
              <a:t>are assigned the value 0 by the compiler</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pPr>
              <a:buNone/>
            </a:pPr>
            <a:r>
              <a:rPr lang="en-US" b="1" dirty="0" smtClean="0">
                <a:solidFill>
                  <a:srgbClr val="FF0066"/>
                </a:solidFill>
              </a:rPr>
              <a:t>static </a:t>
            </a:r>
            <a:r>
              <a:rPr lang="en-US" b="1" dirty="0" err="1" smtClean="0">
                <a:solidFill>
                  <a:srgbClr val="FF0066"/>
                </a:solidFill>
              </a:rPr>
              <a:t>data_type</a:t>
            </a:r>
            <a:r>
              <a:rPr lang="en-US" b="1" dirty="0" smtClean="0">
                <a:solidFill>
                  <a:srgbClr val="FF0066"/>
                </a:solidFill>
              </a:rPr>
              <a:t> </a:t>
            </a:r>
            <a:r>
              <a:rPr lang="en-US" b="1" dirty="0" err="1" smtClean="0">
                <a:solidFill>
                  <a:srgbClr val="FF0066"/>
                </a:solidFill>
              </a:rPr>
              <a:t>var_name</a:t>
            </a:r>
            <a:r>
              <a:rPr lang="en-US" b="1" dirty="0" smtClean="0">
                <a:solidFill>
                  <a:srgbClr val="FF0066"/>
                </a:solidFill>
              </a:rPr>
              <a:t> = </a:t>
            </a:r>
            <a:r>
              <a:rPr lang="en-US" b="1" dirty="0" err="1" smtClean="0">
                <a:solidFill>
                  <a:srgbClr val="FF0066"/>
                </a:solidFill>
              </a:rPr>
              <a:t>var_value</a:t>
            </a:r>
            <a:r>
              <a:rPr lang="en-US" b="1" dirty="0" smtClean="0">
                <a:solidFill>
                  <a:srgbClr val="FF0066"/>
                </a:solidFill>
              </a:rPr>
              <a:t>;</a:t>
            </a:r>
            <a:endParaRPr lang="en-US" b="1" dirty="0">
              <a:solidFill>
                <a:srgbClr val="FF0066"/>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324600"/>
          </a:xfrm>
        </p:spPr>
        <p:txBody>
          <a:bodyPr numCol="2">
            <a:noAutofit/>
          </a:bodyPr>
          <a:lstStyle/>
          <a:p>
            <a:r>
              <a:rPr lang="en-US" sz="2000" dirty="0" smtClean="0">
                <a:latin typeface="Times New Roman" pitchFamily="18" charset="0"/>
                <a:cs typeface="Times New Roman" pitchFamily="18" charset="0"/>
              </a:rPr>
              <a:t> A static </a:t>
            </a:r>
            <a:r>
              <a:rPr lang="en-US" sz="2000" dirty="0" err="1" smtClean="0">
                <a:latin typeface="Times New Roman" pitchFamily="18" charset="0"/>
                <a:cs typeface="Times New Roman" pitchFamily="18" charset="0"/>
              </a:rPr>
              <a:t>int</a:t>
            </a:r>
            <a:r>
              <a:rPr lang="en-US" sz="2000" dirty="0" smtClean="0">
                <a:latin typeface="Times New Roman" pitchFamily="18" charset="0"/>
                <a:cs typeface="Times New Roman" pitchFamily="18" charset="0"/>
              </a:rPr>
              <a:t> variable remains in memory while the program is running. </a:t>
            </a:r>
          </a:p>
          <a:p>
            <a:r>
              <a:rPr lang="en-US" sz="2000" dirty="0" smtClean="0">
                <a:latin typeface="Times New Roman" pitchFamily="18" charset="0"/>
                <a:cs typeface="Times New Roman" pitchFamily="18" charset="0"/>
              </a:rPr>
              <a:t>A normal or auto variable is destroyed when a function call where the variable was declared is over.</a:t>
            </a:r>
          </a:p>
          <a:p>
            <a:pPr>
              <a:buNone/>
            </a:pPr>
            <a:r>
              <a:rPr lang="en-US" sz="2000" dirty="0" smtClean="0">
                <a:latin typeface="Times New Roman" pitchFamily="18" charset="0"/>
                <a:cs typeface="Times New Roman" pitchFamily="18" charset="0"/>
              </a:rPr>
              <a:t>Types:</a:t>
            </a:r>
          </a:p>
          <a:p>
            <a:r>
              <a:rPr lang="en-US" sz="2000" dirty="0" smtClean="0">
                <a:latin typeface="Times New Roman" pitchFamily="18" charset="0"/>
                <a:cs typeface="Times New Roman" pitchFamily="18" charset="0"/>
              </a:rPr>
              <a:t>Local and global static variable</a:t>
            </a:r>
          </a:p>
          <a:p>
            <a:pPr>
              <a:buNone/>
            </a:pPr>
            <a:endParaRPr lang="en-US" sz="2000" dirty="0" smtClean="0">
              <a:latin typeface="Times New Roman" pitchFamily="18" charset="0"/>
              <a:cs typeface="Times New Roman" pitchFamily="18" charset="0"/>
            </a:endParaRPr>
          </a:p>
          <a:p>
            <a:pPr fontAlgn="base">
              <a:buNone/>
            </a:pPr>
            <a:r>
              <a:rPr lang="en-US" sz="2000" b="1" u="sng" dirty="0" smtClean="0"/>
              <a:t>Example for normal / auto variable </a:t>
            </a:r>
            <a:r>
              <a:rPr lang="en-US" sz="2000" b="1" u="sng" dirty="0" err="1" smtClean="0"/>
              <a:t>ie</a:t>
            </a:r>
            <a:r>
              <a:rPr lang="en-US" sz="2000" b="1" u="sng" dirty="0" smtClean="0"/>
              <a:t> without static:</a:t>
            </a:r>
          </a:p>
          <a:p>
            <a:pPr fontAlgn="base">
              <a:buNone/>
            </a:pPr>
            <a:r>
              <a:rPr lang="en-US" sz="2000" dirty="0" smtClean="0"/>
              <a:t>#include&lt;</a:t>
            </a:r>
            <a:r>
              <a:rPr lang="en-US" sz="2000" dirty="0" err="1" smtClean="0"/>
              <a:t>stdio.h</a:t>
            </a:r>
            <a:r>
              <a:rPr lang="en-US" sz="2000" dirty="0" smtClean="0"/>
              <a:t>&gt; </a:t>
            </a:r>
          </a:p>
          <a:p>
            <a:pPr fontAlgn="base">
              <a:buNone/>
            </a:pPr>
            <a:r>
              <a:rPr lang="en-US" sz="2000" dirty="0" err="1" smtClean="0"/>
              <a:t>int</a:t>
            </a:r>
            <a:r>
              <a:rPr lang="en-US" sz="2000" dirty="0" smtClean="0"/>
              <a:t> fun() </a:t>
            </a:r>
          </a:p>
          <a:p>
            <a:pPr fontAlgn="base">
              <a:buNone/>
            </a:pPr>
            <a:r>
              <a:rPr lang="en-US" sz="2000" dirty="0" smtClean="0"/>
              <a:t>{ </a:t>
            </a:r>
          </a:p>
          <a:p>
            <a:pPr fontAlgn="base">
              <a:buNone/>
            </a:pPr>
            <a:r>
              <a:rPr lang="en-US" sz="2000" dirty="0" smtClean="0"/>
              <a:t>  </a:t>
            </a:r>
            <a:r>
              <a:rPr lang="en-US" sz="2000" dirty="0" err="1" smtClean="0"/>
              <a:t>int</a:t>
            </a:r>
            <a:r>
              <a:rPr lang="en-US" sz="2000" dirty="0" smtClean="0"/>
              <a:t> count = 0; </a:t>
            </a:r>
          </a:p>
          <a:p>
            <a:pPr fontAlgn="base">
              <a:buNone/>
            </a:pPr>
            <a:r>
              <a:rPr lang="en-US" sz="2000" dirty="0" smtClean="0"/>
              <a:t>  count++; </a:t>
            </a:r>
          </a:p>
          <a:p>
            <a:pPr fontAlgn="base">
              <a:buNone/>
            </a:pPr>
            <a:r>
              <a:rPr lang="en-US" sz="2000" dirty="0" smtClean="0"/>
              <a:t>  return count; </a:t>
            </a:r>
          </a:p>
          <a:p>
            <a:pPr fontAlgn="base">
              <a:buNone/>
            </a:pPr>
            <a:r>
              <a:rPr lang="en-US" sz="2000" dirty="0" smtClean="0"/>
              <a:t>} </a:t>
            </a:r>
          </a:p>
          <a:p>
            <a:pPr fontAlgn="base">
              <a:buNone/>
            </a:pPr>
            <a:r>
              <a:rPr lang="en-US" sz="2000" dirty="0" smtClean="0"/>
              <a:t>   </a:t>
            </a:r>
          </a:p>
          <a:p>
            <a:pPr fontAlgn="base">
              <a:buNone/>
            </a:pPr>
            <a:r>
              <a:rPr lang="en-US" sz="2000" dirty="0" err="1" smtClean="0"/>
              <a:t>int</a:t>
            </a:r>
            <a:r>
              <a:rPr lang="en-US" sz="2000" dirty="0" smtClean="0"/>
              <a:t> main() </a:t>
            </a:r>
          </a:p>
          <a:p>
            <a:pPr fontAlgn="base">
              <a:buNone/>
            </a:pPr>
            <a:r>
              <a:rPr lang="en-US" sz="2000" dirty="0" smtClean="0"/>
              <a:t>{ </a:t>
            </a:r>
          </a:p>
          <a:p>
            <a:pPr fontAlgn="base">
              <a:buNone/>
            </a:pPr>
            <a:r>
              <a:rPr lang="en-US" sz="2000" dirty="0" smtClean="0"/>
              <a:t>  </a:t>
            </a:r>
            <a:r>
              <a:rPr lang="en-US" sz="2000" dirty="0" err="1" smtClean="0"/>
              <a:t>printf</a:t>
            </a:r>
            <a:r>
              <a:rPr lang="en-US" sz="2000" dirty="0" smtClean="0"/>
              <a:t>("%d ", fun()); </a:t>
            </a:r>
          </a:p>
          <a:p>
            <a:pPr fontAlgn="base">
              <a:buNone/>
            </a:pPr>
            <a:r>
              <a:rPr lang="en-US" sz="2000" dirty="0" smtClean="0"/>
              <a:t>  </a:t>
            </a:r>
            <a:r>
              <a:rPr lang="en-US" sz="2000" dirty="0" err="1" smtClean="0"/>
              <a:t>printf</a:t>
            </a:r>
            <a:r>
              <a:rPr lang="en-US" sz="2000" dirty="0" smtClean="0"/>
              <a:t>(“\</a:t>
            </a:r>
            <a:r>
              <a:rPr lang="en-US" sz="2000" dirty="0" err="1" smtClean="0"/>
              <a:t>n%d</a:t>
            </a:r>
            <a:r>
              <a:rPr lang="en-US" sz="2000" dirty="0" smtClean="0"/>
              <a:t> ", fun()); </a:t>
            </a:r>
          </a:p>
          <a:p>
            <a:pPr fontAlgn="base">
              <a:buNone/>
            </a:pPr>
            <a:r>
              <a:rPr lang="en-US" sz="2000" dirty="0" smtClean="0"/>
              <a:t>  return 0; </a:t>
            </a:r>
          </a:p>
          <a:p>
            <a:pPr fontAlgn="base">
              <a:buNone/>
            </a:pPr>
            <a:r>
              <a:rPr lang="en-US" sz="2000" dirty="0" smtClean="0"/>
              <a:t>}</a:t>
            </a:r>
          </a:p>
          <a:p>
            <a:pPr fontAlgn="base">
              <a:buNone/>
            </a:pPr>
            <a:r>
              <a:rPr lang="en-US" sz="2000" dirty="0" smtClean="0"/>
              <a:t>Output:</a:t>
            </a:r>
          </a:p>
          <a:p>
            <a:pPr>
              <a:buNone/>
            </a:pPr>
            <a:r>
              <a:rPr lang="en-US" sz="2000" dirty="0" smtClean="0"/>
              <a:t>1 </a:t>
            </a:r>
          </a:p>
          <a:p>
            <a:pPr>
              <a:buNone/>
            </a:pPr>
            <a:r>
              <a:rPr lang="en-US" sz="2000" dirty="0" smtClean="0"/>
              <a:t>1</a:t>
            </a:r>
          </a:p>
          <a:p>
            <a:pPr>
              <a:buNone/>
            </a:pPr>
            <a:endParaRPr lang="en-US" sz="20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t="2500"/>
          <a:stretch>
            <a:fillRect/>
          </a:stretch>
        </p:blipFill>
        <p:spPr bwMode="auto">
          <a:xfrm>
            <a:off x="0" y="914399"/>
            <a:ext cx="8915400" cy="5943601"/>
          </a:xfrm>
          <a:prstGeom prst="rect">
            <a:avLst/>
          </a:prstGeom>
          <a:noFill/>
          <a:ln w="9525">
            <a:noFill/>
            <a:miter lim="800000"/>
            <a:headEnd/>
            <a:tailEnd/>
          </a:ln>
          <a:effectLst/>
        </p:spPr>
      </p:pic>
      <p:sp>
        <p:nvSpPr>
          <p:cNvPr id="5" name="TextBox 4"/>
          <p:cNvSpPr txBox="1"/>
          <p:nvPr/>
        </p:nvSpPr>
        <p:spPr>
          <a:xfrm>
            <a:off x="4419600" y="4390072"/>
            <a:ext cx="4876800" cy="1200329"/>
          </a:xfrm>
          <a:prstGeom prst="rect">
            <a:avLst/>
          </a:prstGeom>
          <a:noFill/>
        </p:spPr>
        <p:txBody>
          <a:bodyPr wrap="square" rtlCol="0">
            <a:spAutoFit/>
          </a:bodyPr>
          <a:lstStyle/>
          <a:p>
            <a:r>
              <a:rPr lang="en-US" b="1" dirty="0" smtClean="0"/>
              <a:t>What type of modifier is needed To store both positive and negative?</a:t>
            </a:r>
          </a:p>
          <a:p>
            <a:pPr>
              <a:buFont typeface="Arial" pitchFamily="34" charset="0"/>
              <a:buChar char="•"/>
            </a:pPr>
            <a:r>
              <a:rPr lang="en-US" dirty="0" smtClean="0"/>
              <a:t>Negative  –signed</a:t>
            </a:r>
          </a:p>
          <a:p>
            <a:pPr>
              <a:buFont typeface="Arial" pitchFamily="34" charset="0"/>
              <a:buChar char="•"/>
            </a:pPr>
            <a:r>
              <a:rPr lang="en-US" dirty="0" smtClean="0"/>
              <a:t>Only positive – unsigned</a:t>
            </a:r>
          </a:p>
        </p:txBody>
      </p:sp>
      <p:cxnSp>
        <p:nvCxnSpPr>
          <p:cNvPr id="7" name="Straight Arrow Connector 6"/>
          <p:cNvCxnSpPr/>
          <p:nvPr/>
        </p:nvCxnSpPr>
        <p:spPr>
          <a:xfrm>
            <a:off x="2057400" y="6248400"/>
            <a:ext cx="12192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a:xfrm>
            <a:off x="457200" y="76200"/>
            <a:ext cx="8229600" cy="639762"/>
          </a:xfrm>
        </p:spPr>
        <p:txBody>
          <a:bodyPr>
            <a:normAutofit fontScale="90000"/>
          </a:bodyPr>
          <a:lstStyle/>
          <a:p>
            <a:r>
              <a:rPr lang="en-US" dirty="0" smtClean="0"/>
              <a:t>Data types </a:t>
            </a:r>
            <a:endParaRPr lang="en-US" dirty="0"/>
          </a:p>
        </p:txBody>
      </p:sp>
      <p:sp>
        <p:nvSpPr>
          <p:cNvPr id="8" name="Rectangle 7"/>
          <p:cNvSpPr/>
          <p:nvPr/>
        </p:nvSpPr>
        <p:spPr>
          <a:xfrm>
            <a:off x="3352800" y="5562600"/>
            <a:ext cx="4572000" cy="1200329"/>
          </a:xfrm>
          <a:prstGeom prst="rect">
            <a:avLst/>
          </a:prstGeom>
          <a:ln>
            <a:solidFill>
              <a:srgbClr val="FF0066"/>
            </a:solidFill>
          </a:ln>
          <a:effectLst>
            <a:glow rad="63500">
              <a:schemeClr val="accent2">
                <a:satMod val="175000"/>
                <a:alpha val="40000"/>
              </a:schemeClr>
            </a:glow>
          </a:effectLst>
        </p:spPr>
        <p:txBody>
          <a:bodyPr>
            <a:spAutoFit/>
          </a:bodyPr>
          <a:lstStyle/>
          <a:p>
            <a:pPr>
              <a:buFont typeface="Arial" pitchFamily="34" charset="0"/>
              <a:buChar char="•"/>
            </a:pPr>
            <a:r>
              <a:rPr lang="en-US" b="1" dirty="0" smtClean="0">
                <a:solidFill>
                  <a:srgbClr val="00B050"/>
                </a:solidFill>
              </a:rPr>
              <a:t>short </a:t>
            </a:r>
            <a:r>
              <a:rPr lang="en-US" b="1" dirty="0" err="1" smtClean="0">
                <a:solidFill>
                  <a:srgbClr val="00B050"/>
                </a:solidFill>
              </a:rPr>
              <a:t>int</a:t>
            </a:r>
            <a:r>
              <a:rPr lang="en-US" b="1" dirty="0" smtClean="0">
                <a:solidFill>
                  <a:srgbClr val="00B050"/>
                </a:solidFill>
              </a:rPr>
              <a:t> and long </a:t>
            </a:r>
            <a:r>
              <a:rPr lang="en-US" b="1" dirty="0" err="1" smtClean="0">
                <a:solidFill>
                  <a:srgbClr val="00B050"/>
                </a:solidFill>
              </a:rPr>
              <a:t>int</a:t>
            </a:r>
            <a:endParaRPr lang="en-US" b="1" dirty="0" smtClean="0">
              <a:solidFill>
                <a:srgbClr val="00B050"/>
              </a:solidFill>
            </a:endParaRPr>
          </a:p>
          <a:p>
            <a:pPr>
              <a:buFont typeface="Arial" pitchFamily="34" charset="0"/>
              <a:buChar char="•"/>
            </a:pPr>
            <a:r>
              <a:rPr lang="en-US" b="1" dirty="0" smtClean="0">
                <a:solidFill>
                  <a:srgbClr val="00B050"/>
                </a:solidFill>
              </a:rPr>
              <a:t>Signed short </a:t>
            </a:r>
            <a:r>
              <a:rPr lang="en-US" b="1" dirty="0" err="1" smtClean="0">
                <a:solidFill>
                  <a:srgbClr val="00B050"/>
                </a:solidFill>
              </a:rPr>
              <a:t>int</a:t>
            </a:r>
            <a:r>
              <a:rPr lang="en-US" b="1" dirty="0" smtClean="0">
                <a:solidFill>
                  <a:srgbClr val="00B050"/>
                </a:solidFill>
              </a:rPr>
              <a:t> and unsigned short </a:t>
            </a:r>
            <a:r>
              <a:rPr lang="en-US" b="1" dirty="0" err="1" smtClean="0">
                <a:solidFill>
                  <a:srgbClr val="00B050"/>
                </a:solidFill>
              </a:rPr>
              <a:t>int</a:t>
            </a:r>
            <a:endParaRPr lang="en-US" b="1" dirty="0" smtClean="0">
              <a:solidFill>
                <a:srgbClr val="00B050"/>
              </a:solidFill>
            </a:endParaRPr>
          </a:p>
          <a:p>
            <a:pPr>
              <a:buFont typeface="Arial" pitchFamily="34" charset="0"/>
              <a:buChar char="•"/>
            </a:pPr>
            <a:r>
              <a:rPr lang="en-US" b="1" dirty="0" smtClean="0">
                <a:solidFill>
                  <a:srgbClr val="00B050"/>
                </a:solidFill>
              </a:rPr>
              <a:t>Signed long </a:t>
            </a:r>
            <a:r>
              <a:rPr lang="en-US" b="1" dirty="0" err="1" smtClean="0">
                <a:solidFill>
                  <a:srgbClr val="00B050"/>
                </a:solidFill>
              </a:rPr>
              <a:t>int</a:t>
            </a:r>
            <a:r>
              <a:rPr lang="en-US" b="1" dirty="0" smtClean="0">
                <a:solidFill>
                  <a:srgbClr val="00B050"/>
                </a:solidFill>
              </a:rPr>
              <a:t> and unsigned long </a:t>
            </a:r>
            <a:r>
              <a:rPr lang="en-US" b="1" dirty="0" err="1" smtClean="0">
                <a:solidFill>
                  <a:srgbClr val="00B050"/>
                </a:solidFill>
              </a:rPr>
              <a:t>int</a:t>
            </a:r>
            <a:endParaRPr lang="en-US" b="1" dirty="0" smtClean="0">
              <a:solidFill>
                <a:srgbClr val="00B050"/>
              </a:solidFill>
            </a:endParaRPr>
          </a:p>
          <a:p>
            <a:pPr>
              <a:buFont typeface="Arial" pitchFamily="34" charset="0"/>
              <a:buChar char="•"/>
            </a:pPr>
            <a:r>
              <a:rPr lang="en-US" b="1" dirty="0" smtClean="0">
                <a:solidFill>
                  <a:srgbClr val="0070C0"/>
                </a:solidFill>
              </a:rPr>
              <a:t>Signed char and unsigned char</a:t>
            </a:r>
            <a:endParaRPr lang="en-US" b="1" dirty="0">
              <a:solidFill>
                <a:srgbClr val="0070C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382000" cy="6400800"/>
          </a:xfrm>
        </p:spPr>
        <p:txBody>
          <a:bodyPr numCol="2">
            <a:normAutofit fontScale="70000" lnSpcReduction="20000"/>
          </a:bodyPr>
          <a:lstStyle/>
          <a:p>
            <a:pPr fontAlgn="base">
              <a:buNone/>
            </a:pPr>
            <a:r>
              <a:rPr lang="en-US" b="1" u="sng" dirty="0" smtClean="0">
                <a:latin typeface="Times New Roman" pitchFamily="18" charset="0"/>
                <a:cs typeface="Times New Roman" pitchFamily="18" charset="0"/>
              </a:rPr>
              <a:t>Example for Local static:</a:t>
            </a:r>
          </a:p>
          <a:p>
            <a:pPr fontAlgn="base">
              <a:buNone/>
            </a:pPr>
            <a:r>
              <a:rPr lang="en-US" dirty="0" smtClean="0">
                <a:latin typeface="Times New Roman" pitchFamily="18" charset="0"/>
                <a:cs typeface="Times New Roman" pitchFamily="18" charset="0"/>
              </a:rPr>
              <a:t>#include&lt;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fontAlgn="base">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fun() </a:t>
            </a:r>
          </a:p>
          <a:p>
            <a:pPr fontAlgn="base">
              <a:buNone/>
            </a:pPr>
            <a:r>
              <a:rPr lang="en-US" dirty="0" smtClean="0">
                <a:latin typeface="Times New Roman" pitchFamily="18" charset="0"/>
                <a:cs typeface="Times New Roman" pitchFamily="18" charset="0"/>
              </a:rPr>
              <a:t>{ </a:t>
            </a:r>
          </a:p>
          <a:p>
            <a:pPr fontAlgn="base">
              <a:buNone/>
            </a:pPr>
            <a:r>
              <a:rPr lang="en-US" dirty="0" smtClean="0">
                <a:latin typeface="Times New Roman" pitchFamily="18" charset="0"/>
                <a:cs typeface="Times New Roman" pitchFamily="18" charset="0"/>
              </a:rPr>
              <a:t>  static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count = 0; </a:t>
            </a:r>
          </a:p>
          <a:p>
            <a:pPr fontAlgn="base">
              <a:buNone/>
            </a:pPr>
            <a:r>
              <a:rPr lang="en-US" dirty="0" smtClean="0">
                <a:latin typeface="Times New Roman" pitchFamily="18" charset="0"/>
                <a:cs typeface="Times New Roman" pitchFamily="18" charset="0"/>
              </a:rPr>
              <a:t>  count++; </a:t>
            </a:r>
          </a:p>
          <a:p>
            <a:pPr fontAlgn="base">
              <a:buNone/>
            </a:pPr>
            <a:r>
              <a:rPr lang="en-US" dirty="0" smtClean="0">
                <a:latin typeface="Times New Roman" pitchFamily="18" charset="0"/>
                <a:cs typeface="Times New Roman" pitchFamily="18" charset="0"/>
              </a:rPr>
              <a:t>  return count; </a:t>
            </a:r>
          </a:p>
          <a:p>
            <a:pPr fontAlgn="base">
              <a:buNone/>
            </a:pPr>
            <a:r>
              <a:rPr lang="en-US" dirty="0" smtClean="0">
                <a:latin typeface="Times New Roman" pitchFamily="18" charset="0"/>
                <a:cs typeface="Times New Roman" pitchFamily="18" charset="0"/>
              </a:rPr>
              <a:t>} </a:t>
            </a:r>
          </a:p>
          <a:p>
            <a:pPr fontAlgn="base">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a:t>
            </a:r>
          </a:p>
          <a:p>
            <a:pPr fontAlgn="base">
              <a:buNone/>
            </a:pPr>
            <a:r>
              <a:rPr lang="en-US" dirty="0" smtClean="0">
                <a:latin typeface="Times New Roman" pitchFamily="18" charset="0"/>
                <a:cs typeface="Times New Roman" pitchFamily="18" charset="0"/>
              </a:rPr>
              <a:t>{ </a:t>
            </a:r>
          </a:p>
          <a:p>
            <a:pPr fontAlgn="base">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("%d ", fun()); </a:t>
            </a:r>
          </a:p>
          <a:p>
            <a:pPr fontAlgn="base">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n%d</a:t>
            </a:r>
            <a:r>
              <a:rPr lang="en-US" dirty="0" smtClean="0">
                <a:latin typeface="Times New Roman" pitchFamily="18" charset="0"/>
                <a:cs typeface="Times New Roman" pitchFamily="18" charset="0"/>
              </a:rPr>
              <a:t> ", fun()); </a:t>
            </a:r>
          </a:p>
          <a:p>
            <a:pPr fontAlgn="base">
              <a:buNone/>
            </a:pPr>
            <a:r>
              <a:rPr lang="en-US" dirty="0" smtClean="0">
                <a:latin typeface="Times New Roman" pitchFamily="18" charset="0"/>
                <a:cs typeface="Times New Roman" pitchFamily="18" charset="0"/>
              </a:rPr>
              <a:t>  	return 0; </a:t>
            </a:r>
          </a:p>
          <a:p>
            <a:pPr fontAlgn="base">
              <a:buNone/>
            </a:pPr>
            <a:r>
              <a:rPr lang="en-US" dirty="0" smtClean="0">
                <a:latin typeface="Times New Roman" pitchFamily="18" charset="0"/>
                <a:cs typeface="Times New Roman" pitchFamily="18" charset="0"/>
              </a:rPr>
              <a:t>	}</a:t>
            </a:r>
          </a:p>
          <a:p>
            <a:pPr fontAlgn="base">
              <a:buNone/>
            </a:pPr>
            <a:r>
              <a:rPr lang="en-US" dirty="0" smtClean="0">
                <a:latin typeface="Times New Roman" pitchFamily="18" charset="0"/>
                <a:cs typeface="Times New Roman" pitchFamily="18" charset="0"/>
              </a:rPr>
              <a:t>	Output:</a:t>
            </a:r>
          </a:p>
          <a:p>
            <a:pPr>
              <a:buNone/>
            </a:pPr>
            <a:r>
              <a:rPr lang="en-US" dirty="0" smtClean="0">
                <a:latin typeface="Times New Roman" pitchFamily="18" charset="0"/>
                <a:cs typeface="Times New Roman" pitchFamily="18" charset="0"/>
              </a:rPr>
              <a:t>	1 </a:t>
            </a:r>
          </a:p>
          <a:p>
            <a:pPr>
              <a:buNone/>
            </a:pPr>
            <a:r>
              <a:rPr lang="en-US" dirty="0" smtClean="0">
                <a:latin typeface="Times New Roman" pitchFamily="18" charset="0"/>
                <a:cs typeface="Times New Roman" pitchFamily="18" charset="0"/>
              </a:rPr>
              <a:t>	2</a:t>
            </a:r>
          </a:p>
          <a:p>
            <a:pPr>
              <a:buNone/>
            </a:pPr>
            <a:endParaRPr lang="en-US" dirty="0" smtClean="0">
              <a:latin typeface="Times New Roman" pitchFamily="18" charset="0"/>
              <a:cs typeface="Times New Roman" pitchFamily="18" charset="0"/>
            </a:endParaRPr>
          </a:p>
          <a:p>
            <a:pPr>
              <a:buNone/>
            </a:pPr>
            <a:endParaRPr lang="en-US" b="1" u="sng" dirty="0" smtClean="0">
              <a:latin typeface="Times New Roman" pitchFamily="18" charset="0"/>
              <a:cs typeface="Times New Roman" pitchFamily="18" charset="0"/>
            </a:endParaRPr>
          </a:p>
          <a:p>
            <a:pPr>
              <a:buNone/>
            </a:pPr>
            <a:r>
              <a:rPr lang="en-US" b="1" u="sng" dirty="0" smtClean="0">
                <a:latin typeface="Times New Roman" pitchFamily="18" charset="0"/>
                <a:cs typeface="Times New Roman" pitchFamily="18" charset="0"/>
              </a:rPr>
              <a:t>Example for Global static:</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a:t>
            </a:r>
          </a:p>
          <a:p>
            <a:pPr>
              <a:buNone/>
            </a:pPr>
            <a:r>
              <a:rPr lang="en-US" dirty="0" smtClean="0">
                <a:latin typeface="Times New Roman" pitchFamily="18" charset="0"/>
                <a:cs typeface="Times New Roman" pitchFamily="18" charset="0"/>
              </a:rPr>
              <a:t>void sum();</a:t>
            </a:r>
          </a:p>
          <a:p>
            <a:pPr>
              <a:buNone/>
            </a:pPr>
            <a:r>
              <a:rPr lang="en-US" dirty="0" smtClean="0">
                <a:latin typeface="Times New Roman" pitchFamily="18" charset="0"/>
                <a:cs typeface="Times New Roman" pitchFamily="18" charset="0"/>
              </a:rPr>
              <a:t>static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a=10;</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a:t>
            </a:r>
          </a:p>
          <a:p>
            <a:pPr>
              <a:buNone/>
            </a:pPr>
            <a:r>
              <a:rPr lang="en-US" dirty="0" smtClean="0">
                <a:latin typeface="Times New Roman" pitchFamily="18" charset="0"/>
                <a:cs typeface="Times New Roman" pitchFamily="18" charset="0"/>
              </a:rPr>
              <a:t> sum();</a:t>
            </a:r>
          </a:p>
          <a:p>
            <a:pPr>
              <a:buNone/>
            </a:pPr>
            <a:r>
              <a:rPr lang="en-US" dirty="0" smtClean="0">
                <a:latin typeface="Times New Roman" pitchFamily="18" charset="0"/>
                <a:cs typeface="Times New Roman" pitchFamily="18" charset="0"/>
              </a:rPr>
              <a:t>  sum(); </a:t>
            </a:r>
          </a:p>
          <a:p>
            <a:pPr>
              <a:buNone/>
            </a:pPr>
            <a:r>
              <a:rPr lang="en-US" dirty="0" smtClean="0">
                <a:latin typeface="Times New Roman" pitchFamily="18" charset="0"/>
                <a:cs typeface="Times New Roman" pitchFamily="18" charset="0"/>
              </a:rPr>
              <a:t>return 0; </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void sum(){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("\n %</a:t>
            </a:r>
            <a:r>
              <a:rPr lang="en-US" dirty="0" err="1" smtClean="0">
                <a:latin typeface="Times New Roman" pitchFamily="18" charset="0"/>
                <a:cs typeface="Times New Roman" pitchFamily="18" charset="0"/>
              </a:rPr>
              <a:t>d",a</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a:t>
            </a:r>
          </a:p>
          <a:p>
            <a:pPr>
              <a:buNone/>
            </a:pPr>
            <a:r>
              <a:rPr lang="en-US" dirty="0" smtClean="0">
                <a:latin typeface="Times New Roman" pitchFamily="18" charset="0"/>
                <a:cs typeface="Times New Roman" pitchFamily="18" charset="0"/>
              </a:rPr>
              <a:t>}</a:t>
            </a: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534400" cy="6477000"/>
          </a:xfrm>
        </p:spPr>
        <p:txBody>
          <a:bodyPr>
            <a:normAutofit fontScale="70000" lnSpcReduction="20000"/>
          </a:bodyPr>
          <a:lstStyle/>
          <a:p>
            <a:r>
              <a:rPr lang="en-US" dirty="0" smtClean="0">
                <a:latin typeface="Times New Roman" pitchFamily="18" charset="0"/>
                <a:cs typeface="Times New Roman" pitchFamily="18" charset="0"/>
              </a:rPr>
              <a:t>Static variables are allocated memory in data segment, not stack segment.</a:t>
            </a:r>
          </a:p>
          <a:p>
            <a:r>
              <a:rPr lang="en-US" dirty="0" smtClean="0">
                <a:latin typeface="Times New Roman" pitchFamily="18" charset="0"/>
                <a:cs typeface="Times New Roman" pitchFamily="18" charset="0"/>
              </a:rPr>
              <a:t>Static variables (like global variables) </a:t>
            </a:r>
            <a:r>
              <a:rPr lang="en-US" b="1" dirty="0" smtClean="0">
                <a:latin typeface="Times New Roman" pitchFamily="18" charset="0"/>
                <a:cs typeface="Times New Roman" pitchFamily="18" charset="0"/>
              </a:rPr>
              <a:t>are initialized as 0 </a:t>
            </a:r>
            <a:r>
              <a:rPr lang="en-US" dirty="0" smtClean="0">
                <a:latin typeface="Times New Roman" pitchFamily="18" charset="0"/>
                <a:cs typeface="Times New Roman" pitchFamily="18" charset="0"/>
              </a:rPr>
              <a:t>if not initialized explicitly.</a:t>
            </a:r>
          </a:p>
          <a:p>
            <a:pPr fontAlgn="base">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fontAlgn="base">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a:t>
            </a:r>
          </a:p>
          <a:p>
            <a:pPr fontAlgn="base">
              <a:buNone/>
            </a:pPr>
            <a:r>
              <a:rPr lang="en-US" dirty="0" smtClean="0">
                <a:latin typeface="Times New Roman" pitchFamily="18" charset="0"/>
                <a:cs typeface="Times New Roman" pitchFamily="18" charset="0"/>
              </a:rPr>
              <a:t>{ </a:t>
            </a:r>
          </a:p>
          <a:p>
            <a:pPr fontAlgn="base">
              <a:buNone/>
            </a:pPr>
            <a:r>
              <a:rPr lang="en-US" dirty="0" smtClean="0">
                <a:latin typeface="Times New Roman" pitchFamily="18" charset="0"/>
                <a:cs typeface="Times New Roman" pitchFamily="18" charset="0"/>
              </a:rPr>
              <a:t>    static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x; </a:t>
            </a:r>
          </a:p>
          <a:p>
            <a:pPr fontAlgn="base">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y; </a:t>
            </a:r>
          </a:p>
          <a:p>
            <a:pPr fontAlgn="base">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("%d \n %d", x, y); </a:t>
            </a:r>
          </a:p>
          <a:p>
            <a:pPr fontAlgn="base">
              <a:buNone/>
            </a:pPr>
            <a:r>
              <a:rPr lang="en-US" dirty="0" smtClean="0">
                <a:latin typeface="Times New Roman" pitchFamily="18" charset="0"/>
                <a:cs typeface="Times New Roman" pitchFamily="18" charset="0"/>
              </a:rPr>
              <a:t>}</a:t>
            </a:r>
          </a:p>
          <a:p>
            <a:pPr fontAlgn="base">
              <a:buNone/>
            </a:pPr>
            <a:r>
              <a:rPr lang="en-US" dirty="0" smtClean="0">
                <a:latin typeface="Times New Roman" pitchFamily="18" charset="0"/>
                <a:cs typeface="Times New Roman" pitchFamily="18" charset="0"/>
              </a:rPr>
              <a:t>Output:</a:t>
            </a:r>
          </a:p>
          <a:p>
            <a:pPr>
              <a:buNone/>
            </a:pPr>
            <a:r>
              <a:rPr lang="en-US" dirty="0" smtClean="0">
                <a:latin typeface="Times New Roman" pitchFamily="18" charset="0"/>
                <a:cs typeface="Times New Roman" pitchFamily="18" charset="0"/>
              </a:rPr>
              <a:t>0 [</a:t>
            </a:r>
            <a:r>
              <a:rPr lang="en-US" dirty="0" err="1" smtClean="0">
                <a:latin typeface="Times New Roman" pitchFamily="18" charset="0"/>
                <a:cs typeface="Times New Roman" pitchFamily="18" charset="0"/>
              </a:rPr>
              <a:t>some_garbage_value</a:t>
            </a:r>
            <a:r>
              <a:rPr lang="en-US" dirty="0" smtClean="0">
                <a:latin typeface="Times New Roman" pitchFamily="18" charset="0"/>
                <a:cs typeface="Times New Roman" pitchFamily="18" charset="0"/>
              </a:rPr>
              <a:t>]</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Static global variables and functions are also possible in C/C++. The purpose of these is to limit scope of a variable or function to a file. </a:t>
            </a:r>
          </a:p>
          <a:p>
            <a:r>
              <a:rPr lang="en-US" dirty="0" smtClean="0">
                <a:latin typeface="Times New Roman" pitchFamily="18" charset="0"/>
                <a:cs typeface="Times New Roman" pitchFamily="18" charset="0"/>
              </a:rPr>
              <a:t>Static variables </a:t>
            </a:r>
            <a:r>
              <a:rPr lang="en-US" b="1" dirty="0" smtClean="0">
                <a:latin typeface="Times New Roman" pitchFamily="18" charset="0"/>
                <a:cs typeface="Times New Roman" pitchFamily="18" charset="0"/>
              </a:rPr>
              <a:t>should not be declared inside structure</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534400" cy="6096000"/>
          </a:xfrm>
        </p:spPr>
        <p:txBody>
          <a:bodyPr>
            <a:normAutofit fontScale="70000" lnSpcReduction="20000"/>
          </a:bodyPr>
          <a:lstStyle/>
          <a:p>
            <a:pPr>
              <a:buNone/>
            </a:pPr>
            <a:r>
              <a:rPr lang="en-US" b="1" dirty="0" smtClean="0">
                <a:latin typeface="Times New Roman" pitchFamily="18" charset="0"/>
                <a:cs typeface="Times New Roman" pitchFamily="18" charset="0"/>
              </a:rPr>
              <a:t>Extern</a:t>
            </a:r>
          </a:p>
          <a:p>
            <a:r>
              <a:rPr lang="en-US" dirty="0" smtClean="0">
                <a:latin typeface="Times New Roman" pitchFamily="18" charset="0"/>
                <a:cs typeface="Times New Roman" pitchFamily="18" charset="0"/>
              </a:rPr>
              <a:t>Extern storage class simply tells us that the variable is defined elsewhere and not within the same block where it is used. </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Basically, the value is assigned to it in a different block and this can be overwritten/changed in a different block as well.</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So an extern variable is  a global variable initialized with a legal value where it is declared in order to be used elsewhere. It can be accessed within any function/block.</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Also, a normal global variable can be made extern as well by placing the ‘extern’ keyword before its declaration/definition in any function/block. </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This basically signifies that we are not initializing a new variable but instead we are using/accessing the global variable only. The main purpose of using extern variables is that they can be accessed between two different files which are part of a large program.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534400" cy="6248400"/>
          </a:xfrm>
        </p:spPr>
        <p:txBody>
          <a:bodyPr>
            <a:normAutofit fontScale="70000" lnSpcReduction="20000"/>
          </a:bodyPr>
          <a:lstStyle/>
          <a:p>
            <a:r>
              <a:rPr lang="en-US" dirty="0" smtClean="0">
                <a:latin typeface="Times New Roman" pitchFamily="18" charset="0"/>
                <a:cs typeface="Times New Roman" pitchFamily="18" charset="0"/>
              </a:rPr>
              <a:t>The external storage class is used to tell the compiler that the variable defined as extern is declared with an external linkage elsewhere in the program.</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variables declared as </a:t>
            </a:r>
            <a:r>
              <a:rPr lang="en-US" b="1" dirty="0" smtClean="0">
                <a:latin typeface="Times New Roman" pitchFamily="18" charset="0"/>
                <a:cs typeface="Times New Roman" pitchFamily="18" charset="0"/>
              </a:rPr>
              <a:t>extern are not allocated any memory</a:t>
            </a:r>
            <a:r>
              <a:rPr lang="en-US" dirty="0" smtClean="0">
                <a:latin typeface="Times New Roman" pitchFamily="18" charset="0"/>
                <a:cs typeface="Times New Roman" pitchFamily="18" charset="0"/>
              </a:rPr>
              <a:t>. It is only declaration and intended </a:t>
            </a:r>
            <a:r>
              <a:rPr lang="en-US" b="1" dirty="0" smtClean="0">
                <a:latin typeface="Times New Roman" pitchFamily="18" charset="0"/>
                <a:cs typeface="Times New Roman" pitchFamily="18" charset="0"/>
              </a:rPr>
              <a:t>to specify that the variable is declared elsewhere in the program.</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default initial value of external integral type is 0 otherwise null</a:t>
            </a:r>
            <a:r>
              <a:rPr lang="en-US" dirty="0" smtClean="0">
                <a:latin typeface="Times New Roman" pitchFamily="18" charset="0"/>
                <a:cs typeface="Times New Roman" pitchFamily="18" charset="0"/>
              </a:rPr>
              <a:t>.</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We can only initialize the extern variable globally, i.e., </a:t>
            </a:r>
            <a:r>
              <a:rPr lang="en-US" b="1" dirty="0" smtClean="0">
                <a:latin typeface="Times New Roman" pitchFamily="18" charset="0"/>
                <a:cs typeface="Times New Roman" pitchFamily="18" charset="0"/>
              </a:rPr>
              <a:t>we can not initialize the external variable within any block or method</a:t>
            </a:r>
            <a:r>
              <a:rPr lang="en-US" dirty="0" smtClean="0">
                <a:latin typeface="Times New Roman" pitchFamily="18" charset="0"/>
                <a:cs typeface="Times New Roman" pitchFamily="18" charset="0"/>
              </a:rPr>
              <a:t>.</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An external variable can be </a:t>
            </a:r>
            <a:r>
              <a:rPr lang="en-US" b="1" dirty="0" smtClean="0">
                <a:latin typeface="Times New Roman" pitchFamily="18" charset="0"/>
                <a:cs typeface="Times New Roman" pitchFamily="18" charset="0"/>
              </a:rPr>
              <a:t>declared many times </a:t>
            </a:r>
            <a:r>
              <a:rPr lang="en-US" dirty="0" smtClean="0">
                <a:latin typeface="Times New Roman" pitchFamily="18" charset="0"/>
                <a:cs typeface="Times New Roman" pitchFamily="18" charset="0"/>
              </a:rPr>
              <a:t>but can be </a:t>
            </a:r>
            <a:r>
              <a:rPr lang="en-US" b="1" dirty="0" smtClean="0">
                <a:latin typeface="Times New Roman" pitchFamily="18" charset="0"/>
                <a:cs typeface="Times New Roman" pitchFamily="18" charset="0"/>
              </a:rPr>
              <a:t>initialized only once</a:t>
            </a:r>
            <a:r>
              <a:rPr lang="en-US" dirty="0" smtClean="0">
                <a:latin typeface="Times New Roman" pitchFamily="18" charset="0"/>
                <a:cs typeface="Times New Roman" pitchFamily="18" charset="0"/>
              </a:rPr>
              <a:t>.</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If a variable is declared as external then the compiler searches for that variable to be initialized somewhere in the program which may be extern or static. If it is not, then the compiler will show an error.</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1500" t="18667" r="44000" b="20000"/>
          <a:stretch>
            <a:fillRect/>
          </a:stretch>
        </p:blipFill>
        <p:spPr bwMode="auto">
          <a:xfrm>
            <a:off x="81722" y="304800"/>
            <a:ext cx="8452678" cy="655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382000" cy="5897563"/>
          </a:xfrm>
        </p:spPr>
        <p:txBody>
          <a:bodyPr>
            <a:normAutofit fontScale="62500" lnSpcReduction="20000"/>
          </a:bodyPr>
          <a:lstStyle/>
          <a:p>
            <a:pPr>
              <a:buNone/>
            </a:pPr>
            <a:r>
              <a:rPr lang="en-US" b="1" u="sng" dirty="0" err="1" smtClean="0"/>
              <a:t>first.c</a:t>
            </a:r>
            <a:endParaRPr lang="en-US" b="1" u="sng" dirty="0" smtClean="0"/>
          </a:p>
          <a:p>
            <a:pPr>
              <a:buNone/>
            </a:pPr>
            <a:r>
              <a:rPr lang="en-US" dirty="0" smtClean="0"/>
              <a:t>#include &lt;</a:t>
            </a:r>
            <a:r>
              <a:rPr lang="en-US" dirty="0" err="1" smtClean="0"/>
              <a:t>stdio.h</a:t>
            </a:r>
            <a:r>
              <a:rPr lang="en-US" dirty="0" smtClean="0"/>
              <a:t>&gt;</a:t>
            </a:r>
          </a:p>
          <a:p>
            <a:pPr>
              <a:buNone/>
            </a:pPr>
            <a:r>
              <a:rPr lang="en-US" dirty="0" err="1" smtClean="0"/>
              <a:t>int</a:t>
            </a:r>
            <a:r>
              <a:rPr lang="en-US" dirty="0" smtClean="0"/>
              <a:t> a=10;</a:t>
            </a:r>
          </a:p>
          <a:p>
            <a:pPr>
              <a:buNone/>
            </a:pPr>
            <a:endParaRPr lang="en-US" dirty="0" smtClean="0"/>
          </a:p>
          <a:p>
            <a:pPr>
              <a:buNone/>
            </a:pPr>
            <a:r>
              <a:rPr lang="en-US" b="1" u="sng" dirty="0" err="1" smtClean="0"/>
              <a:t>main.c</a:t>
            </a:r>
            <a:endParaRPr lang="en-US" b="1" u="sng" dirty="0" smtClean="0"/>
          </a:p>
          <a:p>
            <a:pPr>
              <a:buNone/>
            </a:pPr>
            <a:r>
              <a:rPr lang="en-US" dirty="0" smtClean="0"/>
              <a:t>#include &lt;</a:t>
            </a:r>
            <a:r>
              <a:rPr lang="en-US" dirty="0" err="1" smtClean="0"/>
              <a:t>stdio.h</a:t>
            </a:r>
            <a:r>
              <a:rPr lang="en-US" dirty="0" smtClean="0"/>
              <a:t>&gt;</a:t>
            </a:r>
          </a:p>
          <a:p>
            <a:pPr>
              <a:buNone/>
            </a:pPr>
            <a:r>
              <a:rPr lang="en-US" dirty="0" smtClean="0"/>
              <a:t>extern </a:t>
            </a:r>
            <a:r>
              <a:rPr lang="en-US" dirty="0" err="1" smtClean="0"/>
              <a:t>int</a:t>
            </a:r>
            <a:r>
              <a:rPr lang="en-US" dirty="0" smtClean="0"/>
              <a:t> a;</a:t>
            </a:r>
          </a:p>
          <a:p>
            <a:pPr>
              <a:buNone/>
            </a:pPr>
            <a:r>
              <a:rPr lang="en-US" dirty="0" smtClean="0"/>
              <a:t>Void sum();</a:t>
            </a:r>
          </a:p>
          <a:p>
            <a:pPr>
              <a:buNone/>
            </a:pPr>
            <a:r>
              <a:rPr lang="en-US" dirty="0" err="1" smtClean="0"/>
              <a:t>int</a:t>
            </a:r>
            <a:r>
              <a:rPr lang="en-US" dirty="0" smtClean="0"/>
              <a:t> main(){</a:t>
            </a:r>
          </a:p>
          <a:p>
            <a:pPr>
              <a:buNone/>
            </a:pPr>
            <a:r>
              <a:rPr lang="en-US" dirty="0" smtClean="0"/>
              <a:t>    </a:t>
            </a:r>
            <a:r>
              <a:rPr lang="en-US" dirty="0" err="1" smtClean="0"/>
              <a:t>printf</a:t>
            </a:r>
            <a:r>
              <a:rPr lang="en-US" dirty="0" smtClean="0"/>
              <a:t>("in </a:t>
            </a:r>
            <a:r>
              <a:rPr lang="en-US" dirty="0" err="1" smtClean="0"/>
              <a:t>refernce</a:t>
            </a:r>
            <a:r>
              <a:rPr lang="en-US" dirty="0" smtClean="0"/>
              <a:t> file %</a:t>
            </a:r>
            <a:r>
              <a:rPr lang="en-US" dirty="0" err="1" smtClean="0"/>
              <a:t>d",a</a:t>
            </a:r>
            <a:r>
              <a:rPr lang="en-US" dirty="0" smtClean="0"/>
              <a:t>);</a:t>
            </a:r>
          </a:p>
          <a:p>
            <a:pPr>
              <a:buNone/>
            </a:pPr>
            <a:r>
              <a:rPr lang="en-US" dirty="0" smtClean="0"/>
              <a:t>Sum();</a:t>
            </a:r>
          </a:p>
          <a:p>
            <a:pPr>
              <a:buNone/>
            </a:pPr>
            <a:r>
              <a:rPr lang="en-US" dirty="0" smtClean="0"/>
              <a:t>return 0;}</a:t>
            </a:r>
          </a:p>
          <a:p>
            <a:pPr>
              <a:buNone/>
            </a:pPr>
            <a:endParaRPr lang="en-US" dirty="0" smtClean="0"/>
          </a:p>
          <a:p>
            <a:pPr>
              <a:buNone/>
            </a:pPr>
            <a:r>
              <a:rPr lang="en-US" b="1" u="sng" dirty="0" err="1" smtClean="0"/>
              <a:t>second.c</a:t>
            </a:r>
            <a:endParaRPr lang="en-US" b="1" u="sng" dirty="0" smtClean="0"/>
          </a:p>
          <a:p>
            <a:pPr>
              <a:buNone/>
            </a:pPr>
            <a:r>
              <a:rPr lang="en-US" dirty="0" smtClean="0"/>
              <a:t>#include&lt;</a:t>
            </a:r>
            <a:r>
              <a:rPr lang="en-US" dirty="0" err="1" smtClean="0"/>
              <a:t>stdio.h</a:t>
            </a:r>
            <a:r>
              <a:rPr lang="en-US" dirty="0" smtClean="0"/>
              <a:t>&gt;</a:t>
            </a:r>
          </a:p>
          <a:p>
            <a:pPr>
              <a:buNone/>
            </a:pPr>
            <a:r>
              <a:rPr lang="en-US" dirty="0" smtClean="0"/>
              <a:t>extern </a:t>
            </a:r>
            <a:r>
              <a:rPr lang="en-US" dirty="0" err="1" smtClean="0"/>
              <a:t>int</a:t>
            </a:r>
            <a:r>
              <a:rPr lang="en-US" dirty="0" smtClean="0"/>
              <a:t> a;</a:t>
            </a:r>
          </a:p>
          <a:p>
            <a:pPr>
              <a:buNone/>
            </a:pPr>
            <a:r>
              <a:rPr lang="en-US" dirty="0" smtClean="0"/>
              <a:t>void sum(){</a:t>
            </a:r>
          </a:p>
          <a:p>
            <a:pPr>
              <a:buNone/>
            </a:pPr>
            <a:r>
              <a:rPr lang="en-US" dirty="0" err="1" smtClean="0"/>
              <a:t>printf</a:t>
            </a:r>
            <a:r>
              <a:rPr lang="en-US" dirty="0" smtClean="0"/>
              <a:t>("inside sum %</a:t>
            </a:r>
            <a:r>
              <a:rPr lang="en-US" dirty="0" err="1" smtClean="0"/>
              <a:t>d",a</a:t>
            </a:r>
            <a:r>
              <a:rPr lang="en-US" dirty="0" smtClean="0"/>
              <a:t>);</a:t>
            </a:r>
          </a:p>
          <a:p>
            <a:pPr>
              <a:buNone/>
            </a:pPr>
            <a:r>
              <a:rPr lang="en-US" dirty="0" smtClean="0"/>
              <a:t>}</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458200" cy="5897563"/>
          </a:xfrm>
        </p:spPr>
        <p:txBody>
          <a:bodyPr>
            <a:normAutofit fontScale="70000" lnSpcReduction="20000"/>
          </a:bodyPr>
          <a:lstStyle/>
          <a:p>
            <a:pPr>
              <a:buNone/>
            </a:pPr>
            <a:r>
              <a:rPr lang="en-US" b="1" u="sng" dirty="0" smtClean="0"/>
              <a:t>File1.c:</a:t>
            </a:r>
          </a:p>
          <a:p>
            <a:pPr>
              <a:buNone/>
            </a:pPr>
            <a:r>
              <a:rPr lang="en-US" dirty="0" err="1" smtClean="0"/>
              <a:t>int</a:t>
            </a:r>
            <a:r>
              <a:rPr lang="en-US" dirty="0" smtClean="0"/>
              <a:t> a=90;</a:t>
            </a:r>
          </a:p>
          <a:p>
            <a:pPr>
              <a:buNone/>
            </a:pPr>
            <a:r>
              <a:rPr lang="en-US" dirty="0" smtClean="0"/>
              <a:t>void sum()</a:t>
            </a:r>
          </a:p>
          <a:p>
            <a:pPr>
              <a:buNone/>
            </a:pPr>
            <a:r>
              <a:rPr lang="en-US" dirty="0" smtClean="0"/>
              <a:t>{</a:t>
            </a:r>
          </a:p>
          <a:p>
            <a:pPr>
              <a:buNone/>
            </a:pPr>
            <a:r>
              <a:rPr lang="en-US" dirty="0" err="1" smtClean="0"/>
              <a:t>printf</a:t>
            </a:r>
            <a:r>
              <a:rPr lang="en-US" dirty="0" smtClean="0"/>
              <a:t>(“inside sum:%</a:t>
            </a:r>
            <a:r>
              <a:rPr lang="en-US" dirty="0" err="1" smtClean="0"/>
              <a:t>d",a</a:t>
            </a:r>
            <a:r>
              <a:rPr lang="en-US" dirty="0" smtClean="0"/>
              <a:t>);</a:t>
            </a:r>
          </a:p>
          <a:p>
            <a:pPr>
              <a:buNone/>
            </a:pPr>
            <a:r>
              <a:rPr lang="en-US" dirty="0" smtClean="0"/>
              <a:t>}</a:t>
            </a:r>
          </a:p>
          <a:p>
            <a:pPr>
              <a:buNone/>
            </a:pPr>
            <a:endParaRPr lang="en-US" dirty="0" smtClean="0"/>
          </a:p>
          <a:p>
            <a:pPr>
              <a:buNone/>
            </a:pPr>
            <a:r>
              <a:rPr lang="en-US" b="1" u="sng" dirty="0" smtClean="0"/>
              <a:t>Main1.c:</a:t>
            </a:r>
          </a:p>
          <a:p>
            <a:pPr>
              <a:buNone/>
            </a:pPr>
            <a:r>
              <a:rPr lang="en-US" dirty="0" smtClean="0"/>
              <a:t>#include &lt;</a:t>
            </a:r>
            <a:r>
              <a:rPr lang="en-US" dirty="0" err="1" smtClean="0"/>
              <a:t>stdio.h</a:t>
            </a:r>
            <a:r>
              <a:rPr lang="en-US" dirty="0" smtClean="0"/>
              <a:t>&gt;</a:t>
            </a:r>
          </a:p>
          <a:p>
            <a:pPr>
              <a:buNone/>
            </a:pPr>
            <a:r>
              <a:rPr lang="en-US" dirty="0" err="1" smtClean="0"/>
              <a:t>int</a:t>
            </a:r>
            <a:r>
              <a:rPr lang="en-US" dirty="0" smtClean="0"/>
              <a:t> b=100;</a:t>
            </a:r>
          </a:p>
          <a:p>
            <a:pPr>
              <a:buNone/>
            </a:pPr>
            <a:r>
              <a:rPr lang="en-US" dirty="0" smtClean="0"/>
              <a:t>void sum();</a:t>
            </a:r>
          </a:p>
          <a:p>
            <a:pPr>
              <a:buNone/>
            </a:pPr>
            <a:r>
              <a:rPr lang="en-US" dirty="0" err="1" smtClean="0"/>
              <a:t>int</a:t>
            </a:r>
            <a:r>
              <a:rPr lang="en-US" dirty="0" smtClean="0"/>
              <a:t> main()</a:t>
            </a:r>
          </a:p>
          <a:p>
            <a:pPr>
              <a:buNone/>
            </a:pPr>
            <a:r>
              <a:rPr lang="en-US" dirty="0" smtClean="0"/>
              <a:t>{</a:t>
            </a:r>
          </a:p>
          <a:p>
            <a:pPr>
              <a:buNone/>
            </a:pPr>
            <a:r>
              <a:rPr lang="en-US" dirty="0" smtClean="0"/>
              <a:t>extern </a:t>
            </a:r>
            <a:r>
              <a:rPr lang="en-US" dirty="0" err="1" smtClean="0"/>
              <a:t>int</a:t>
            </a:r>
            <a:r>
              <a:rPr lang="en-US" dirty="0" smtClean="0"/>
              <a:t> a, b;</a:t>
            </a:r>
          </a:p>
          <a:p>
            <a:pPr>
              <a:buNone/>
            </a:pPr>
            <a:r>
              <a:rPr lang="en-US" dirty="0" smtClean="0"/>
              <a:t> </a:t>
            </a:r>
            <a:r>
              <a:rPr lang="en-US" dirty="0" err="1" smtClean="0"/>
              <a:t>printf</a:t>
            </a:r>
            <a:r>
              <a:rPr lang="en-US" dirty="0" smtClean="0"/>
              <a:t>("in </a:t>
            </a:r>
            <a:r>
              <a:rPr lang="en-US" dirty="0" err="1" smtClean="0"/>
              <a:t>refernce</a:t>
            </a:r>
            <a:r>
              <a:rPr lang="en-US" dirty="0" smtClean="0"/>
              <a:t> file %d   %</a:t>
            </a:r>
            <a:r>
              <a:rPr lang="en-US" dirty="0" err="1" smtClean="0"/>
              <a:t>d",a,b</a:t>
            </a:r>
            <a:r>
              <a:rPr lang="en-US" dirty="0" smtClean="0"/>
              <a:t>);sum();   </a:t>
            </a:r>
          </a:p>
          <a:p>
            <a:pPr>
              <a:buNone/>
            </a:pPr>
            <a:r>
              <a:rPr lang="en-US" dirty="0" smtClean="0"/>
              <a:t> return 0;</a:t>
            </a:r>
          </a:p>
          <a:p>
            <a:pPr>
              <a:buNone/>
            </a:pPr>
            <a:r>
              <a:rPr lang="en-US" dirty="0" smtClean="0"/>
              <a:t>}</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Constants / literals</a:t>
            </a:r>
            <a:endParaRPr lang="en-US" dirty="0"/>
          </a:p>
        </p:txBody>
      </p:sp>
      <p:sp>
        <p:nvSpPr>
          <p:cNvPr id="3" name="Content Placeholder 2"/>
          <p:cNvSpPr>
            <a:spLocks noGrp="1"/>
          </p:cNvSpPr>
          <p:nvPr>
            <p:ph idx="1"/>
          </p:nvPr>
        </p:nvSpPr>
        <p:spPr>
          <a:xfrm>
            <a:off x="228600" y="990600"/>
            <a:ext cx="8686800" cy="5715000"/>
          </a:xfrm>
        </p:spPr>
        <p:txBody>
          <a:bodyPr>
            <a:normAutofit fontScale="70000" lnSpcReduction="20000"/>
          </a:bodyPr>
          <a:lstStyle/>
          <a:p>
            <a:r>
              <a:rPr lang="en-US" dirty="0" smtClean="0"/>
              <a:t>Character constants are enclosed between single quotes. </a:t>
            </a:r>
          </a:p>
          <a:p>
            <a:r>
              <a:rPr lang="en-US" dirty="0" smtClean="0"/>
              <a:t>For example, 'a' and '%' are both character constants.</a:t>
            </a:r>
          </a:p>
          <a:p>
            <a:r>
              <a:rPr lang="en-US" dirty="0" smtClean="0"/>
              <a:t> C defines both </a:t>
            </a:r>
            <a:r>
              <a:rPr lang="en-US" dirty="0" err="1" smtClean="0"/>
              <a:t>multibyte</a:t>
            </a:r>
            <a:r>
              <a:rPr lang="en-US" dirty="0" smtClean="0"/>
              <a:t> characters, which consist of one or more bytes, and wide characters (which are usually 16 bits long). </a:t>
            </a:r>
          </a:p>
          <a:p>
            <a:r>
              <a:rPr lang="en-US" dirty="0" err="1" smtClean="0"/>
              <a:t>Multibyte</a:t>
            </a:r>
            <a:r>
              <a:rPr lang="en-US" dirty="0" smtClean="0"/>
              <a:t> and wide characters are used primarily to represent languages that have large character sets. </a:t>
            </a:r>
          </a:p>
          <a:p>
            <a:r>
              <a:rPr lang="en-US" dirty="0" smtClean="0"/>
              <a:t>To specify a </a:t>
            </a:r>
            <a:r>
              <a:rPr lang="en-US" dirty="0" err="1" smtClean="0"/>
              <a:t>multibyte</a:t>
            </a:r>
            <a:r>
              <a:rPr lang="en-US" dirty="0" smtClean="0"/>
              <a:t> character, enclose the characters within single quotes, for example, '</a:t>
            </a:r>
            <a:r>
              <a:rPr lang="en-US" dirty="0" err="1" smtClean="0"/>
              <a:t>xy</a:t>
            </a:r>
            <a:r>
              <a:rPr lang="en-US" dirty="0" smtClean="0"/>
              <a:t>'. </a:t>
            </a:r>
          </a:p>
          <a:p>
            <a:r>
              <a:rPr lang="en-US" dirty="0" smtClean="0"/>
              <a:t>To specify a wide character constant, precede the character with an L. </a:t>
            </a:r>
          </a:p>
          <a:p>
            <a:pPr>
              <a:buNone/>
            </a:pPr>
            <a:r>
              <a:rPr lang="en-US" dirty="0" smtClean="0"/>
              <a:t>For example: </a:t>
            </a:r>
          </a:p>
          <a:p>
            <a:pPr>
              <a:buNone/>
            </a:pPr>
            <a:r>
              <a:rPr lang="en-US" dirty="0" err="1" smtClean="0"/>
              <a:t>wchar_t</a:t>
            </a:r>
            <a:r>
              <a:rPr lang="en-US" dirty="0" smtClean="0"/>
              <a:t> </a:t>
            </a:r>
            <a:r>
              <a:rPr lang="en-US" dirty="0" err="1" smtClean="0"/>
              <a:t>wc</a:t>
            </a:r>
            <a:r>
              <a:rPr lang="en-US" dirty="0" smtClean="0"/>
              <a:t>;</a:t>
            </a:r>
          </a:p>
          <a:p>
            <a:pPr>
              <a:buNone/>
            </a:pPr>
            <a:r>
              <a:rPr lang="en-US" dirty="0" smtClean="0"/>
              <a:t> </a:t>
            </a:r>
            <a:r>
              <a:rPr lang="en-US" dirty="0" err="1" smtClean="0"/>
              <a:t>wc</a:t>
            </a:r>
            <a:r>
              <a:rPr lang="en-US" dirty="0" smtClean="0"/>
              <a:t> = </a:t>
            </a:r>
            <a:r>
              <a:rPr lang="en-US" dirty="0" err="1" smtClean="0"/>
              <a:t>L'Aa</a:t>
            </a:r>
            <a:r>
              <a:rPr lang="en-US" dirty="0" smtClean="0"/>
              <a:t>'; </a:t>
            </a:r>
          </a:p>
          <a:p>
            <a:pPr>
              <a:buNone/>
            </a:pPr>
            <a:r>
              <a:rPr lang="en-US" dirty="0" smtClean="0"/>
              <a:t>Here, </a:t>
            </a:r>
            <a:r>
              <a:rPr lang="en-US" dirty="0" err="1" smtClean="0"/>
              <a:t>wc</a:t>
            </a:r>
            <a:r>
              <a:rPr lang="en-US" dirty="0" smtClean="0"/>
              <a:t> is assigned the wide-character constant equivalent of A. </a:t>
            </a:r>
          </a:p>
          <a:p>
            <a:r>
              <a:rPr lang="en-US" dirty="0" smtClean="0"/>
              <a:t>The type of wide characters is </a:t>
            </a:r>
            <a:r>
              <a:rPr lang="en-US" dirty="0" err="1" smtClean="0"/>
              <a:t>wchar_t</a:t>
            </a:r>
            <a:r>
              <a:rPr lang="en-US" dirty="0" smtClean="0"/>
              <a:t>, which is defined in the header file, and is not a built-in type.</a:t>
            </a:r>
          </a:p>
          <a:p>
            <a:r>
              <a:rPr lang="en-US" dirty="0" smtClean="0"/>
              <a:t>“</a:t>
            </a:r>
            <a:r>
              <a:rPr lang="en-US" dirty="0" err="1" smtClean="0"/>
              <a:t>Aa</a:t>
            </a:r>
            <a:r>
              <a:rPr lang="en-US" dirty="0" smtClean="0"/>
              <a:t>” =string</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411162"/>
          </a:xfrm>
        </p:spPr>
        <p:txBody>
          <a:bodyPr>
            <a:noAutofit/>
          </a:bodyPr>
          <a:lstStyle/>
          <a:p>
            <a:r>
              <a:rPr lang="en-US" sz="3200" b="1" dirty="0" smtClean="0"/>
              <a:t>Hexadecimal and Octal Constants, String Constants </a:t>
            </a:r>
            <a:endParaRPr lang="en-US" sz="3200" b="1" dirty="0"/>
          </a:p>
        </p:txBody>
      </p:sp>
      <p:sp>
        <p:nvSpPr>
          <p:cNvPr id="3" name="Content Placeholder 2"/>
          <p:cNvSpPr>
            <a:spLocks noGrp="1"/>
          </p:cNvSpPr>
          <p:nvPr>
            <p:ph idx="1"/>
          </p:nvPr>
        </p:nvSpPr>
        <p:spPr>
          <a:xfrm>
            <a:off x="304800" y="1143000"/>
            <a:ext cx="8534400" cy="5334000"/>
          </a:xfrm>
        </p:spPr>
        <p:txBody>
          <a:bodyPr>
            <a:normAutofit fontScale="62500" lnSpcReduction="20000"/>
          </a:bodyPr>
          <a:lstStyle/>
          <a:p>
            <a:pPr>
              <a:buNone/>
            </a:pPr>
            <a:r>
              <a:rPr lang="en-US" b="1" dirty="0" smtClean="0"/>
              <a:t>Hexadecimal and Octal Constants:</a:t>
            </a:r>
            <a:endParaRPr lang="en-US" dirty="0" smtClean="0"/>
          </a:p>
          <a:p>
            <a:r>
              <a:rPr lang="en-US" dirty="0" smtClean="0"/>
              <a:t>The number system based on 8 is called </a:t>
            </a:r>
            <a:r>
              <a:rPr lang="en-US" b="1" dirty="0" smtClean="0"/>
              <a:t>octal</a:t>
            </a:r>
            <a:r>
              <a:rPr lang="en-US" dirty="0" smtClean="0"/>
              <a:t> and uses the digits 0 through 7.</a:t>
            </a:r>
          </a:p>
          <a:p>
            <a:r>
              <a:rPr lang="en-US" dirty="0" smtClean="0"/>
              <a:t>The base 16 number system is called </a:t>
            </a:r>
            <a:r>
              <a:rPr lang="en-US" b="1" dirty="0" smtClean="0"/>
              <a:t>hexadecimal </a:t>
            </a:r>
            <a:r>
              <a:rPr lang="en-US" dirty="0" smtClean="0"/>
              <a:t>and uses the digits 0 through 9 plus the letters A through F, which stand for 10, 11, 12, 13, 14, and 15, respectively.</a:t>
            </a:r>
          </a:p>
          <a:p>
            <a:r>
              <a:rPr lang="en-US" dirty="0" smtClean="0"/>
              <a:t>A hexadecimal constant must consist of a Ox followed by the constant in hexadecimal form. </a:t>
            </a:r>
          </a:p>
          <a:p>
            <a:r>
              <a:rPr lang="en-US" dirty="0" smtClean="0"/>
              <a:t>An octal constant begins with a 0.</a:t>
            </a:r>
          </a:p>
          <a:p>
            <a:pPr>
              <a:buNone/>
            </a:pPr>
            <a:r>
              <a:rPr lang="en-US" dirty="0" smtClean="0"/>
              <a:t>Example </a:t>
            </a:r>
          </a:p>
          <a:p>
            <a:pPr>
              <a:buNone/>
            </a:pPr>
            <a:r>
              <a:rPr lang="en-US" dirty="0" err="1" smtClean="0"/>
              <a:t>int</a:t>
            </a:r>
            <a:r>
              <a:rPr lang="en-US" dirty="0" smtClean="0"/>
              <a:t> hex = 0x80; /* 128 in decimal */ </a:t>
            </a:r>
          </a:p>
          <a:p>
            <a:pPr>
              <a:buNone/>
            </a:pPr>
            <a:r>
              <a:rPr lang="en-US" dirty="0" err="1" smtClean="0"/>
              <a:t>int</a:t>
            </a:r>
            <a:r>
              <a:rPr lang="en-US" dirty="0" smtClean="0"/>
              <a:t> </a:t>
            </a:r>
            <a:r>
              <a:rPr lang="en-US" dirty="0" err="1" smtClean="0"/>
              <a:t>oct</a:t>
            </a:r>
            <a:r>
              <a:rPr lang="en-US" dirty="0" smtClean="0"/>
              <a:t> = 012; /* 10 in decimal */</a:t>
            </a:r>
          </a:p>
          <a:p>
            <a:pPr>
              <a:buNone/>
            </a:pPr>
            <a:endParaRPr lang="en-US" dirty="0" smtClean="0"/>
          </a:p>
          <a:p>
            <a:pPr>
              <a:buNone/>
            </a:pPr>
            <a:r>
              <a:rPr lang="en-US" b="1" dirty="0" smtClean="0"/>
              <a:t>String constants:</a:t>
            </a:r>
          </a:p>
          <a:p>
            <a:pPr>
              <a:buNone/>
            </a:pPr>
            <a:r>
              <a:rPr lang="en-US" dirty="0" smtClean="0"/>
              <a:t>A string is a set of characters enclosed in double quotes. For example, ''this is a test" is a string</a:t>
            </a:r>
          </a:p>
          <a:p>
            <a:r>
              <a:rPr lang="en-US" dirty="0" smtClean="0"/>
              <a:t>Must not confuse strings with characters. A single character constant is enclosed in single quotes, as in 'a'. However, "a" is a string containing only one letter.</a:t>
            </a:r>
          </a:p>
          <a:p>
            <a:endParaRPr 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4800600" cy="762000"/>
          </a:xfrm>
        </p:spPr>
        <p:txBody>
          <a:bodyPr>
            <a:normAutofit/>
          </a:bodyPr>
          <a:lstStyle/>
          <a:p>
            <a:r>
              <a:rPr lang="en-US" sz="2000" b="1" u="sng" dirty="0" smtClean="0"/>
              <a:t>Backslash Character Constants:</a:t>
            </a:r>
            <a:endParaRPr lang="en-US" sz="2000" u="sng" dirty="0"/>
          </a:p>
        </p:txBody>
      </p:sp>
      <p:pic>
        <p:nvPicPr>
          <p:cNvPr id="1026" name="Picture 2"/>
          <p:cNvPicPr>
            <a:picLocks noChangeAspect="1" noChangeArrowheads="1"/>
          </p:cNvPicPr>
          <p:nvPr/>
        </p:nvPicPr>
        <p:blipFill>
          <a:blip r:embed="rId2"/>
          <a:srcRect l="22000" t="35868" r="42000" b="14667"/>
          <a:stretch>
            <a:fillRect/>
          </a:stretch>
        </p:blipFill>
        <p:spPr bwMode="auto">
          <a:xfrm>
            <a:off x="761999" y="914400"/>
            <a:ext cx="7295659" cy="5638800"/>
          </a:xfrm>
          <a:prstGeom prst="rect">
            <a:avLst/>
          </a:prstGeom>
          <a:noFill/>
          <a:ln w="9525">
            <a:noFill/>
            <a:miter lim="800000"/>
            <a:headEnd/>
            <a:tailEnd/>
          </a:ln>
          <a:effectLst/>
        </p:spPr>
      </p:pic>
      <p:cxnSp>
        <p:nvCxnSpPr>
          <p:cNvPr id="5" name="Straight Connector 4"/>
          <p:cNvCxnSpPr/>
          <p:nvPr/>
        </p:nvCxnSpPr>
        <p:spPr>
          <a:xfrm rot="16200000" flipH="1">
            <a:off x="-609600" y="3505200"/>
            <a:ext cx="5257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38200" y="1219200"/>
            <a:ext cx="7239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6200"/>
            <a:ext cx="6477000" cy="563562"/>
          </a:xfrm>
        </p:spPr>
        <p:txBody>
          <a:bodyPr>
            <a:normAutofit fontScale="90000"/>
          </a:bodyPr>
          <a:lstStyle/>
          <a:p>
            <a:r>
              <a:rPr lang="en-US" dirty="0" smtClean="0"/>
              <a:t>void Type and Modifiers</a:t>
            </a:r>
            <a:endParaRPr lang="en-US" dirty="0"/>
          </a:p>
        </p:txBody>
      </p:sp>
      <p:sp>
        <p:nvSpPr>
          <p:cNvPr id="3" name="Content Placeholder 2"/>
          <p:cNvSpPr>
            <a:spLocks noGrp="1"/>
          </p:cNvSpPr>
          <p:nvPr>
            <p:ph idx="1"/>
          </p:nvPr>
        </p:nvSpPr>
        <p:spPr>
          <a:xfrm>
            <a:off x="152400" y="685800"/>
            <a:ext cx="8763000" cy="5943600"/>
          </a:xfrm>
        </p:spPr>
        <p:txBody>
          <a:bodyPr>
            <a:normAutofit fontScale="70000" lnSpcReduction="20000"/>
          </a:bodyPr>
          <a:lstStyle/>
          <a:p>
            <a:pPr>
              <a:buNone/>
            </a:pPr>
            <a:r>
              <a:rPr lang="en-US" u="sng" dirty="0" smtClean="0"/>
              <a:t>void Type:</a:t>
            </a:r>
          </a:p>
          <a:p>
            <a:pPr>
              <a:buNone/>
            </a:pPr>
            <a:r>
              <a:rPr lang="en-US" dirty="0" smtClean="0"/>
              <a:t>Used in 3 kinds of situations:</a:t>
            </a:r>
          </a:p>
          <a:p>
            <a:pPr lvl="1"/>
            <a:r>
              <a:rPr lang="en-US" dirty="0" smtClean="0"/>
              <a:t>As function argument and return type of a function</a:t>
            </a:r>
          </a:p>
          <a:p>
            <a:pPr lvl="1"/>
            <a:r>
              <a:rPr lang="en-US" dirty="0" smtClean="0"/>
              <a:t>As Pointers (generic pointer)</a:t>
            </a:r>
          </a:p>
          <a:p>
            <a:pPr>
              <a:buNone/>
            </a:pPr>
            <a:r>
              <a:rPr lang="en-US" u="sng" dirty="0" smtClean="0"/>
              <a:t>Modifiers:</a:t>
            </a:r>
          </a:p>
          <a:p>
            <a:r>
              <a:rPr lang="en-US" dirty="0" smtClean="0">
                <a:solidFill>
                  <a:srgbClr val="C00000"/>
                </a:solidFill>
              </a:rPr>
              <a:t>To modify the default properties </a:t>
            </a:r>
            <a:r>
              <a:rPr lang="en-US" dirty="0" smtClean="0"/>
              <a:t>of basic </a:t>
            </a:r>
            <a:r>
              <a:rPr lang="en-US" dirty="0" err="1" smtClean="0"/>
              <a:t>datatypes</a:t>
            </a:r>
            <a:r>
              <a:rPr lang="en-US" dirty="0" smtClean="0"/>
              <a:t>.</a:t>
            </a:r>
          </a:p>
          <a:p>
            <a:r>
              <a:rPr lang="en-US" dirty="0" smtClean="0"/>
              <a:t>Prefixed with basic </a:t>
            </a:r>
            <a:r>
              <a:rPr lang="en-US" dirty="0" err="1" smtClean="0"/>
              <a:t>datatypes</a:t>
            </a:r>
            <a:r>
              <a:rPr lang="en-US" dirty="0" smtClean="0"/>
              <a:t> </a:t>
            </a:r>
            <a:r>
              <a:rPr lang="en-US" dirty="0" smtClean="0">
                <a:solidFill>
                  <a:srgbClr val="C00000"/>
                </a:solidFill>
              </a:rPr>
              <a:t>to modify</a:t>
            </a:r>
            <a:r>
              <a:rPr lang="en-US" dirty="0" smtClean="0"/>
              <a:t>(either to increase or decrease ) the </a:t>
            </a:r>
            <a:r>
              <a:rPr lang="en-US" dirty="0" smtClean="0">
                <a:solidFill>
                  <a:srgbClr val="C00000"/>
                </a:solidFill>
              </a:rPr>
              <a:t>amount of storage space </a:t>
            </a:r>
            <a:r>
              <a:rPr lang="en-US" dirty="0" smtClean="0"/>
              <a:t>allocated to a variable.</a:t>
            </a:r>
          </a:p>
          <a:p>
            <a:pPr>
              <a:buNone/>
            </a:pPr>
            <a:r>
              <a:rPr lang="en-US" b="1" i="1" dirty="0" smtClean="0"/>
              <a:t>Modifiers are:</a:t>
            </a:r>
          </a:p>
          <a:p>
            <a:pPr marL="514350" indent="-514350">
              <a:buFont typeface="+mj-lt"/>
              <a:buAutoNum type="arabicPeriod"/>
            </a:pPr>
            <a:r>
              <a:rPr lang="en-US" dirty="0" smtClean="0"/>
              <a:t>Short (to store small  numbers)</a:t>
            </a:r>
          </a:p>
          <a:p>
            <a:pPr marL="514350" indent="-514350">
              <a:buFont typeface="+mj-lt"/>
              <a:buAutoNum type="arabicPeriod"/>
            </a:pPr>
            <a:r>
              <a:rPr lang="en-US" dirty="0" smtClean="0"/>
              <a:t>Long (to store very large numbers)</a:t>
            </a:r>
          </a:p>
          <a:p>
            <a:pPr marL="514350" indent="-514350">
              <a:buFont typeface="+mj-lt"/>
              <a:buAutoNum type="arabicPeriod"/>
            </a:pPr>
            <a:r>
              <a:rPr lang="en-US" dirty="0" smtClean="0"/>
              <a:t>Signed :</a:t>
            </a:r>
          </a:p>
          <a:p>
            <a:pPr marL="971550" lvl="1" indent="-514350"/>
            <a:r>
              <a:rPr lang="en-US" dirty="0" smtClean="0"/>
              <a:t>It is default modifier of </a:t>
            </a:r>
            <a:r>
              <a:rPr lang="en-US" dirty="0" err="1" smtClean="0"/>
              <a:t>int</a:t>
            </a:r>
            <a:r>
              <a:rPr lang="en-US" dirty="0" smtClean="0"/>
              <a:t> and char data type if no modifier is specified. It says that user can store negative and positive values.</a:t>
            </a:r>
          </a:p>
          <a:p>
            <a:pPr marL="514350" indent="-514350">
              <a:buFont typeface="+mj-lt"/>
              <a:buAutoNum type="arabicPeriod"/>
            </a:pPr>
            <a:r>
              <a:rPr lang="en-US" dirty="0" smtClean="0"/>
              <a:t>Unsigned:</a:t>
            </a:r>
          </a:p>
          <a:p>
            <a:pPr marL="971550" lvl="1" indent="-514350"/>
            <a:r>
              <a:rPr lang="en-US" dirty="0" smtClean="0"/>
              <a:t>When user intends to store only positive values in the given data type (</a:t>
            </a:r>
            <a:r>
              <a:rPr lang="en-US" dirty="0" err="1" smtClean="0"/>
              <a:t>int</a:t>
            </a:r>
            <a:r>
              <a:rPr lang="en-US" dirty="0" smtClean="0"/>
              <a:t> and char).</a:t>
            </a:r>
          </a:p>
          <a:p>
            <a:pPr marL="514350" indent="-514350">
              <a:buFont typeface="+mj-lt"/>
              <a:buAutoNum type="arabicPeriod"/>
            </a:pPr>
            <a:r>
              <a:rPr lang="en-US" dirty="0" smtClean="0">
                <a:solidFill>
                  <a:srgbClr val="FF0000"/>
                </a:solidFill>
              </a:rPr>
              <a:t>Long </a:t>
            </a:r>
            <a:r>
              <a:rPr lang="en-US" dirty="0" err="1" smtClean="0">
                <a:solidFill>
                  <a:srgbClr val="FF0000"/>
                </a:solidFill>
              </a:rPr>
              <a:t>long</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487362"/>
          </a:xfrm>
        </p:spPr>
        <p:txBody>
          <a:bodyPr>
            <a:normAutofit fontScale="90000"/>
          </a:bodyPr>
          <a:lstStyle/>
          <a:p>
            <a:r>
              <a:rPr lang="en-US" b="1" dirty="0" smtClean="0"/>
              <a:t>operators</a:t>
            </a:r>
            <a:endParaRPr lang="en-US" b="1" dirty="0"/>
          </a:p>
        </p:txBody>
      </p:sp>
      <p:sp>
        <p:nvSpPr>
          <p:cNvPr id="3" name="Content Placeholder 2"/>
          <p:cNvSpPr>
            <a:spLocks noGrp="1"/>
          </p:cNvSpPr>
          <p:nvPr>
            <p:ph idx="1"/>
          </p:nvPr>
        </p:nvSpPr>
        <p:spPr>
          <a:xfrm>
            <a:off x="304800" y="914400"/>
            <a:ext cx="8610600" cy="5638800"/>
          </a:xfrm>
        </p:spPr>
        <p:txBody>
          <a:bodyPr>
            <a:normAutofit fontScale="70000" lnSpcReduction="20000"/>
          </a:bodyPr>
          <a:lstStyle/>
          <a:p>
            <a:r>
              <a:rPr lang="en-US" dirty="0" smtClean="0">
                <a:latin typeface="Times New Roman" pitchFamily="18" charset="0"/>
                <a:cs typeface="Times New Roman" pitchFamily="18" charset="0"/>
              </a:rPr>
              <a:t>An operator is a symbol that tells the compiler to perform specific mathematical or logical functions. C language is rich in built-in operators and provides the following types of operators −</a:t>
            </a:r>
          </a:p>
          <a:p>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Types based on number of operands:</a:t>
            </a:r>
          </a:p>
          <a:p>
            <a:r>
              <a:rPr lang="en-US" dirty="0" smtClean="0">
                <a:latin typeface="Times New Roman" pitchFamily="18" charset="0"/>
                <a:cs typeface="Times New Roman" pitchFamily="18" charset="0"/>
              </a:rPr>
              <a:t>Unary (involves 1 operand)</a:t>
            </a:r>
          </a:p>
          <a:p>
            <a:r>
              <a:rPr lang="en-US" dirty="0" smtClean="0">
                <a:latin typeface="Times New Roman" pitchFamily="18" charset="0"/>
                <a:cs typeface="Times New Roman" pitchFamily="18" charset="0"/>
              </a:rPr>
              <a:t>Binary (involves 2 operands)</a:t>
            </a:r>
          </a:p>
          <a:p>
            <a:r>
              <a:rPr lang="en-US" dirty="0" smtClean="0">
                <a:latin typeface="Times New Roman" pitchFamily="18" charset="0"/>
                <a:cs typeface="Times New Roman" pitchFamily="18" charset="0"/>
              </a:rPr>
              <a:t>Ternary (involves 3 operands)</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Types based on operations:</a:t>
            </a:r>
          </a:p>
          <a:p>
            <a:r>
              <a:rPr lang="en-US" dirty="0" smtClean="0">
                <a:latin typeface="Times New Roman" pitchFamily="18" charset="0"/>
                <a:cs typeface="Times New Roman" pitchFamily="18" charset="0"/>
              </a:rPr>
              <a:t>Arithmetic Operators</a:t>
            </a:r>
          </a:p>
          <a:p>
            <a:r>
              <a:rPr lang="en-US" dirty="0" smtClean="0">
                <a:latin typeface="Times New Roman" pitchFamily="18" charset="0"/>
                <a:cs typeface="Times New Roman" pitchFamily="18" charset="0"/>
              </a:rPr>
              <a:t>Relational Operators</a:t>
            </a:r>
          </a:p>
          <a:p>
            <a:r>
              <a:rPr lang="en-US" dirty="0" smtClean="0">
                <a:latin typeface="Times New Roman" pitchFamily="18" charset="0"/>
                <a:cs typeface="Times New Roman" pitchFamily="18" charset="0"/>
              </a:rPr>
              <a:t>Logical Operators</a:t>
            </a:r>
          </a:p>
          <a:p>
            <a:r>
              <a:rPr lang="en-US" dirty="0" smtClean="0">
                <a:latin typeface="Times New Roman" pitchFamily="18" charset="0"/>
                <a:cs typeface="Times New Roman" pitchFamily="18" charset="0"/>
              </a:rPr>
              <a:t>Bitwise Operators</a:t>
            </a:r>
          </a:p>
          <a:p>
            <a:r>
              <a:rPr lang="en-US" dirty="0" smtClean="0">
                <a:latin typeface="Times New Roman" pitchFamily="18" charset="0"/>
                <a:cs typeface="Times New Roman" pitchFamily="18" charset="0"/>
              </a:rPr>
              <a:t>Assignment Operators</a:t>
            </a:r>
          </a:p>
          <a:p>
            <a:r>
              <a:rPr lang="en-US" dirty="0" smtClean="0">
                <a:latin typeface="Times New Roman" pitchFamily="18" charset="0"/>
                <a:cs typeface="Times New Roman" pitchFamily="18" charset="0"/>
              </a:rPr>
              <a:t>Misc Operators</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48600" cy="487362"/>
          </a:xfrm>
        </p:spPr>
        <p:txBody>
          <a:bodyPr>
            <a:normAutofit fontScale="90000"/>
          </a:bodyPr>
          <a:lstStyle/>
          <a:p>
            <a:r>
              <a:rPr lang="en-US" dirty="0" smtClean="0"/>
              <a:t>Assignment operator</a:t>
            </a:r>
            <a:endParaRPr lang="en-US" dirty="0"/>
          </a:p>
        </p:txBody>
      </p:sp>
      <p:sp>
        <p:nvSpPr>
          <p:cNvPr id="3" name="Content Placeholder 2"/>
          <p:cNvSpPr>
            <a:spLocks noGrp="1"/>
          </p:cNvSpPr>
          <p:nvPr>
            <p:ph idx="1"/>
          </p:nvPr>
        </p:nvSpPr>
        <p:spPr>
          <a:xfrm>
            <a:off x="457200" y="762000"/>
            <a:ext cx="8153400" cy="685800"/>
          </a:xfrm>
        </p:spPr>
        <p:txBody>
          <a:bodyPr>
            <a:normAutofit fontScale="92500" lnSpcReduction="10000"/>
          </a:bodyPr>
          <a:lstStyle/>
          <a:p>
            <a:pPr>
              <a:buNone/>
            </a:pPr>
            <a:r>
              <a:rPr lang="en-US" sz="1800" dirty="0" smtClean="0">
                <a:latin typeface="Times New Roman" pitchFamily="18" charset="0"/>
                <a:cs typeface="Times New Roman" pitchFamily="18" charset="0"/>
              </a:rPr>
              <a:t>The general form of the assignment operator is </a:t>
            </a:r>
          </a:p>
          <a:p>
            <a:pPr>
              <a:buNone/>
            </a:pPr>
            <a:r>
              <a:rPr lang="en-US" sz="2200" b="1" dirty="0" err="1" smtClean="0">
                <a:solidFill>
                  <a:srgbClr val="FF0066"/>
                </a:solidFill>
                <a:latin typeface="Times New Roman" pitchFamily="18" charset="0"/>
                <a:cs typeface="Times New Roman" pitchFamily="18" charset="0"/>
              </a:rPr>
              <a:t>variable_name</a:t>
            </a:r>
            <a:r>
              <a:rPr lang="en-US" sz="2200" b="1" dirty="0" smtClean="0">
                <a:solidFill>
                  <a:srgbClr val="FF0066"/>
                </a:solidFill>
                <a:latin typeface="Times New Roman" pitchFamily="18" charset="0"/>
                <a:cs typeface="Times New Roman" pitchFamily="18" charset="0"/>
              </a:rPr>
              <a:t> = expression;</a:t>
            </a:r>
          </a:p>
          <a:p>
            <a:endParaRPr lang="en-US" sz="18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l="26500" t="16889" r="28000" b="4889"/>
          <a:stretch>
            <a:fillRect/>
          </a:stretch>
        </p:blipFill>
        <p:spPr bwMode="auto">
          <a:xfrm>
            <a:off x="304800" y="1524001"/>
            <a:ext cx="8534400" cy="52867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6400800"/>
          </a:xfrm>
        </p:spPr>
        <p:txBody>
          <a:bodyPr>
            <a:normAutofit fontScale="62500" lnSpcReduction="20000"/>
          </a:bodyPr>
          <a:lstStyle/>
          <a:p>
            <a:r>
              <a:rPr lang="en-US" dirty="0" smtClean="0">
                <a:latin typeface="Times New Roman" pitchFamily="18" charset="0"/>
                <a:cs typeface="Times New Roman" pitchFamily="18" charset="0"/>
              </a:rPr>
              <a:t>If that variable can occur on the left side of an assignment statement, it is called a modifiable </a:t>
            </a:r>
            <a:r>
              <a:rPr lang="en-US" dirty="0" err="1" smtClean="0">
                <a:latin typeface="Times New Roman" pitchFamily="18" charset="0"/>
                <a:cs typeface="Times New Roman" pitchFamily="18" charset="0"/>
              </a:rPr>
              <a:t>lvalue</a:t>
            </a:r>
            <a:r>
              <a:rPr lang="en-US" b="1" dirty="0" smtClean="0">
                <a:solidFill>
                  <a:srgbClr val="C00000"/>
                </a:solidFill>
                <a:latin typeface="Times New Roman" pitchFamily="18" charset="0"/>
                <a:cs typeface="Times New Roman" pitchFamily="18" charset="0"/>
              </a:rPr>
              <a:t>/ </a:t>
            </a:r>
            <a:r>
              <a:rPr lang="en-US" b="1" dirty="0" err="1" smtClean="0">
                <a:solidFill>
                  <a:srgbClr val="C00000"/>
                </a:solidFill>
                <a:latin typeface="Times New Roman" pitchFamily="18" charset="0"/>
                <a:cs typeface="Times New Roman" pitchFamily="18" charset="0"/>
              </a:rPr>
              <a:t>lvalue</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The term </a:t>
            </a:r>
            <a:r>
              <a:rPr lang="en-US" b="1" dirty="0" err="1" smtClean="0">
                <a:solidFill>
                  <a:srgbClr val="C00000"/>
                </a:solidFill>
                <a:latin typeface="Times New Roman" pitchFamily="18" charset="0"/>
                <a:cs typeface="Times New Roman" pitchFamily="18" charset="0"/>
              </a:rPr>
              <a:t>rvalue</a:t>
            </a:r>
            <a:r>
              <a:rPr lang="en-US" dirty="0" smtClean="0">
                <a:latin typeface="Times New Roman" pitchFamily="18" charset="0"/>
                <a:cs typeface="Times New Roman" pitchFamily="18" charset="0"/>
              </a:rPr>
              <a:t> refers to expressions on the right side of an assignment and simply means the value of an expression.</a:t>
            </a:r>
          </a:p>
          <a:p>
            <a:pPr>
              <a:buNone/>
            </a:pPr>
            <a:endParaRPr lang="en-US" dirty="0" smtClean="0">
              <a:latin typeface="Times New Roman" pitchFamily="18" charset="0"/>
              <a:cs typeface="Times New Roman" pitchFamily="18" charset="0"/>
            </a:endParaRPr>
          </a:p>
          <a:p>
            <a:pPr>
              <a:buNone/>
            </a:pPr>
            <a:r>
              <a:rPr lang="en-US" b="1" u="sng" dirty="0" smtClean="0">
                <a:latin typeface="Times New Roman" pitchFamily="18" charset="0"/>
                <a:cs typeface="Times New Roman" pitchFamily="18" charset="0"/>
              </a:rPr>
              <a:t>Type Conversion in Assignments:</a:t>
            </a:r>
          </a:p>
          <a:p>
            <a:r>
              <a:rPr lang="en-US" dirty="0" smtClean="0">
                <a:latin typeface="Times New Roman" pitchFamily="18" charset="0"/>
                <a:cs typeface="Times New Roman" pitchFamily="18" charset="0"/>
              </a:rPr>
              <a:t> When variables of one type are mixed with variables of another type, a type conversion will occur. </a:t>
            </a:r>
          </a:p>
          <a:p>
            <a:r>
              <a:rPr lang="en-US" dirty="0" smtClean="0">
                <a:latin typeface="Times New Roman" pitchFamily="18" charset="0"/>
                <a:cs typeface="Times New Roman" pitchFamily="18" charset="0"/>
              </a:rPr>
              <a:t>In an assignment statement, the type conversion rule is easy: The value of the right side (expression side/</a:t>
            </a:r>
            <a:r>
              <a:rPr lang="en-US" dirty="0" err="1" smtClean="0">
                <a:latin typeface="Times New Roman" pitchFamily="18" charset="0"/>
                <a:cs typeface="Times New Roman" pitchFamily="18" charset="0"/>
              </a:rPr>
              <a:t>rvalue</a:t>
            </a:r>
            <a:r>
              <a:rPr lang="en-US" dirty="0" smtClean="0">
                <a:latin typeface="Times New Roman" pitchFamily="18" charset="0"/>
                <a:cs typeface="Times New Roman" pitchFamily="18" charset="0"/>
              </a:rPr>
              <a:t> or source) of the assignment is converted to the type of the left side (target variable/</a:t>
            </a:r>
            <a:r>
              <a:rPr lang="en-US" dirty="0" err="1" smtClean="0">
                <a:latin typeface="Times New Roman" pitchFamily="18" charset="0"/>
                <a:cs typeface="Times New Roman" pitchFamily="18" charset="0"/>
              </a:rPr>
              <a:t>lvalue</a:t>
            </a:r>
            <a:r>
              <a:rPr lang="en-US" dirty="0" smtClean="0">
                <a:latin typeface="Times New Roman" pitchFamily="18" charset="0"/>
                <a:cs typeface="Times New Roman" pitchFamily="18" charset="0"/>
              </a:rPr>
              <a:t> or destination).</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x; </a:t>
            </a:r>
          </a:p>
          <a:p>
            <a:pPr>
              <a:buNone/>
            </a:pPr>
            <a:r>
              <a:rPr lang="en-US" dirty="0" smtClean="0">
                <a:latin typeface="Times New Roman" pitchFamily="18" charset="0"/>
                <a:cs typeface="Times New Roman" pitchFamily="18" charset="0"/>
              </a:rPr>
              <a:t>char </a:t>
            </a:r>
            <a:r>
              <a:rPr lang="en-US" dirty="0" err="1" smtClean="0">
                <a:latin typeface="Times New Roman" pitchFamily="18" charset="0"/>
                <a:cs typeface="Times New Roman" pitchFamily="18" charset="0"/>
              </a:rPr>
              <a:t>ch</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float f; </a:t>
            </a:r>
          </a:p>
          <a:p>
            <a:pPr>
              <a:buNone/>
            </a:pPr>
            <a:r>
              <a:rPr lang="en-US" dirty="0" smtClean="0">
                <a:latin typeface="Times New Roman" pitchFamily="18" charset="0"/>
                <a:cs typeface="Times New Roman" pitchFamily="18" charset="0"/>
              </a:rPr>
              <a:t>void </a:t>
            </a:r>
            <a:r>
              <a:rPr lang="en-US" dirty="0" err="1" smtClean="0">
                <a:latin typeface="Times New Roman" pitchFamily="18" charset="0"/>
                <a:cs typeface="Times New Roman" pitchFamily="18" charset="0"/>
              </a:rPr>
              <a:t>func</a:t>
            </a:r>
            <a:r>
              <a:rPr lang="en-US" dirty="0" smtClean="0">
                <a:latin typeface="Times New Roman" pitchFamily="18" charset="0"/>
                <a:cs typeface="Times New Roman" pitchFamily="18" charset="0"/>
              </a:rPr>
              <a:t>(void) </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a:t>
            </a:r>
            <a:r>
              <a:rPr lang="en-US" dirty="0" smtClean="0">
                <a:latin typeface="Times New Roman" pitchFamily="18" charset="0"/>
                <a:cs typeface="Times New Roman" pitchFamily="18" charset="0"/>
              </a:rPr>
              <a:t> = x;</a:t>
            </a:r>
          </a:p>
          <a:p>
            <a:pPr>
              <a:buNone/>
            </a:pPr>
            <a:r>
              <a:rPr lang="en-US" dirty="0" smtClean="0">
                <a:latin typeface="Times New Roman" pitchFamily="18" charset="0"/>
                <a:cs typeface="Times New Roman" pitchFamily="18" charset="0"/>
              </a:rPr>
              <a:t> x = f; </a:t>
            </a:r>
          </a:p>
          <a:p>
            <a:pPr>
              <a:buNone/>
            </a:pPr>
            <a:r>
              <a:rPr lang="en-US" dirty="0" smtClean="0">
                <a:latin typeface="Times New Roman" pitchFamily="18" charset="0"/>
                <a:cs typeface="Times New Roman" pitchFamily="18" charset="0"/>
              </a:rPr>
              <a:t>f = </a:t>
            </a:r>
            <a:r>
              <a:rPr lang="en-US" dirty="0" err="1" smtClean="0">
                <a:latin typeface="Times New Roman" pitchFamily="18" charset="0"/>
                <a:cs typeface="Times New Roman" pitchFamily="18" charset="0"/>
              </a:rPr>
              <a:t>ch</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f = x; </a:t>
            </a:r>
          </a:p>
          <a:p>
            <a:pPr>
              <a:buNone/>
            </a:pP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6324600"/>
          </a:xfrm>
        </p:spPr>
        <p:txBody>
          <a:bodyPr>
            <a:normAutofit fontScale="62500" lnSpcReduction="20000"/>
          </a:bodyPr>
          <a:lstStyle/>
          <a:p>
            <a:r>
              <a:rPr lang="en-US" dirty="0" smtClean="0">
                <a:latin typeface="Times New Roman" pitchFamily="18" charset="0"/>
                <a:cs typeface="Times New Roman" pitchFamily="18" charset="0"/>
              </a:rPr>
              <a:t>When converting from integers to characters and long integers to integers, the appropriate amount of high-order bits will be removed. </a:t>
            </a:r>
          </a:p>
          <a:p>
            <a:r>
              <a:rPr lang="en-US" dirty="0" smtClean="0">
                <a:latin typeface="Times New Roman" pitchFamily="18" charset="0"/>
                <a:cs typeface="Times New Roman" pitchFamily="18" charset="0"/>
              </a:rPr>
              <a:t>In many 16-bit environments, this means that 8 bits will be lost when going from an integer to a character, and 16 bits will be lost when going from a long integer to an integer. </a:t>
            </a:r>
          </a:p>
          <a:p>
            <a:r>
              <a:rPr lang="en-US" dirty="0" smtClean="0">
                <a:latin typeface="Times New Roman" pitchFamily="18" charset="0"/>
                <a:cs typeface="Times New Roman" pitchFamily="18" charset="0"/>
              </a:rPr>
              <a:t>For 32-bit environments, 24 bits will be lost when converting from an integer to a character, and 16 bits will be lost when converting from an integer to a short integer. </a:t>
            </a:r>
          </a:p>
          <a:p>
            <a:endParaRPr lang="en-US" dirty="0" smtClean="0">
              <a:latin typeface="Times New Roman" pitchFamily="18" charset="0"/>
              <a:cs typeface="Times New Roman" pitchFamily="18" charset="0"/>
            </a:endParaRPr>
          </a:p>
          <a:p>
            <a:pPr>
              <a:buNone/>
            </a:pPr>
            <a:r>
              <a:rPr lang="en-US" b="1" dirty="0" smtClean="0">
                <a:latin typeface="Times New Roman" pitchFamily="18" charset="0"/>
                <a:cs typeface="Times New Roman" pitchFamily="18" charset="0"/>
              </a:rPr>
              <a:t>Multiple Assignments</a:t>
            </a:r>
          </a:p>
          <a:p>
            <a:r>
              <a:rPr lang="en-US" dirty="0" smtClean="0">
                <a:latin typeface="Times New Roman" pitchFamily="18" charset="0"/>
                <a:cs typeface="Times New Roman" pitchFamily="18" charset="0"/>
              </a:rPr>
              <a:t> You can assign many variables the same value by using multiple assignments in a single statement. </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x,y,z</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x = y = z = 0;</a:t>
            </a:r>
          </a:p>
          <a:p>
            <a:pPr>
              <a:buNone/>
            </a:pPr>
            <a:r>
              <a:rPr lang="en-US" b="1" dirty="0" smtClean="0">
                <a:latin typeface="Times New Roman" pitchFamily="18" charset="0"/>
                <a:cs typeface="Times New Roman" pitchFamily="18" charset="0"/>
              </a:rPr>
              <a:t>Compound Assignments</a:t>
            </a:r>
          </a:p>
          <a:p>
            <a:pPr>
              <a:buNone/>
            </a:pPr>
            <a:r>
              <a:rPr lang="en-US" dirty="0" smtClean="0">
                <a:latin typeface="Times New Roman" pitchFamily="18" charset="0"/>
                <a:cs typeface="Times New Roman" pitchFamily="18" charset="0"/>
              </a:rPr>
              <a:t> There is a variation on the assignment statement, called compound assignment, that simplifies the coding of a certain type of assignment operations. </a:t>
            </a:r>
          </a:p>
          <a:p>
            <a:pPr>
              <a:buNone/>
            </a:pPr>
            <a:r>
              <a:rPr lang="en-US" dirty="0" smtClean="0">
                <a:latin typeface="Times New Roman" pitchFamily="18" charset="0"/>
                <a:cs typeface="Times New Roman" pitchFamily="18" charset="0"/>
              </a:rPr>
              <a:t>Compound assignment operators exist for all the binary operators.</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For example, x = x+10; can be written as </a:t>
            </a:r>
            <a:r>
              <a:rPr lang="en-US" dirty="0" smtClean="0">
                <a:solidFill>
                  <a:srgbClr val="FF0066"/>
                </a:solidFill>
                <a:latin typeface="Times New Roman" pitchFamily="18" charset="0"/>
                <a:cs typeface="Times New Roman" pitchFamily="18" charset="0"/>
              </a:rPr>
              <a:t>x += 10</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compound assignment is also sometimes referred to as </a:t>
            </a:r>
            <a:r>
              <a:rPr lang="en-US" b="1" dirty="0" smtClean="0">
                <a:latin typeface="Times New Roman" pitchFamily="18" charset="0"/>
                <a:cs typeface="Times New Roman" pitchFamily="18" charset="0"/>
              </a:rPr>
              <a:t>shorthand assignment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26500" t="15111" r="27500" b="30667"/>
          <a:stretch>
            <a:fillRect/>
          </a:stretch>
        </p:blipFill>
        <p:spPr bwMode="auto">
          <a:xfrm>
            <a:off x="181131" y="533400"/>
            <a:ext cx="8734269" cy="57912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458200" cy="6248400"/>
          </a:xfrm>
        </p:spPr>
        <p:txBody>
          <a:bodyPr numCol="2">
            <a:normAutofit fontScale="85000" lnSpcReduction="20000"/>
          </a:bodyPr>
          <a:lstStyle/>
          <a:p>
            <a:pPr>
              <a:buNone/>
            </a:pPr>
            <a:r>
              <a:rPr lang="en-US" b="1" u="sng" dirty="0" smtClean="0">
                <a:latin typeface="Times New Roman" pitchFamily="18" charset="0"/>
                <a:cs typeface="Times New Roman" pitchFamily="18" charset="0"/>
              </a:rPr>
              <a:t>Working of arithmetic operators</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 = 9,b = 4, c;</a:t>
            </a:r>
          </a:p>
          <a:p>
            <a:pPr>
              <a:buNone/>
            </a:pPr>
            <a:r>
              <a:rPr lang="en-US" dirty="0" smtClean="0">
                <a:latin typeface="Times New Roman" pitchFamily="18" charset="0"/>
                <a:cs typeface="Times New Roman" pitchFamily="18" charset="0"/>
              </a:rPr>
              <a:t>    c = </a:t>
            </a:r>
            <a:r>
              <a:rPr lang="en-US" dirty="0" err="1" smtClean="0">
                <a:latin typeface="Times New Roman" pitchFamily="18" charset="0"/>
                <a:cs typeface="Times New Roman" pitchFamily="18" charset="0"/>
              </a:rPr>
              <a:t>a+b</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a+b</a:t>
            </a:r>
            <a:r>
              <a:rPr lang="en-US" dirty="0" smtClean="0">
                <a:latin typeface="Times New Roman" pitchFamily="18" charset="0"/>
                <a:cs typeface="Times New Roman" pitchFamily="18" charset="0"/>
              </a:rPr>
              <a:t> = %d \</a:t>
            </a:r>
            <a:r>
              <a:rPr lang="en-US" dirty="0" err="1" smtClean="0">
                <a:latin typeface="Times New Roman" pitchFamily="18" charset="0"/>
                <a:cs typeface="Times New Roman" pitchFamily="18" charset="0"/>
              </a:rPr>
              <a:t>n",c</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c = a-b;</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("a-b = %d \</a:t>
            </a:r>
            <a:r>
              <a:rPr lang="en-US" dirty="0" err="1" smtClean="0">
                <a:latin typeface="Times New Roman" pitchFamily="18" charset="0"/>
                <a:cs typeface="Times New Roman" pitchFamily="18" charset="0"/>
              </a:rPr>
              <a:t>n",c</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c = a*b;</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("a*b = %d \</a:t>
            </a:r>
            <a:r>
              <a:rPr lang="en-US" dirty="0" err="1" smtClean="0">
                <a:latin typeface="Times New Roman" pitchFamily="18" charset="0"/>
                <a:cs typeface="Times New Roman" pitchFamily="18" charset="0"/>
              </a:rPr>
              <a:t>n",c</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c = a/b;</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("a/b = %d \</a:t>
            </a:r>
            <a:r>
              <a:rPr lang="en-US" dirty="0" err="1" smtClean="0">
                <a:latin typeface="Times New Roman" pitchFamily="18" charset="0"/>
                <a:cs typeface="Times New Roman" pitchFamily="18" charset="0"/>
              </a:rPr>
              <a:t>n",c</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c = </a:t>
            </a:r>
            <a:r>
              <a:rPr lang="en-US" dirty="0" err="1" smtClean="0">
                <a:latin typeface="Times New Roman" pitchFamily="18" charset="0"/>
                <a:cs typeface="Times New Roman" pitchFamily="18" charset="0"/>
              </a:rPr>
              <a:t>a%b</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("Remainder when a divided by b = %d \</a:t>
            </a:r>
            <a:r>
              <a:rPr lang="en-US" dirty="0" err="1" smtClean="0">
                <a:latin typeface="Times New Roman" pitchFamily="18" charset="0"/>
                <a:cs typeface="Times New Roman" pitchFamily="18" charset="0"/>
              </a:rPr>
              <a:t>n",c</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return 0;</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Output:</a:t>
            </a:r>
          </a:p>
          <a:p>
            <a:pPr>
              <a:buNone/>
            </a:pPr>
            <a:r>
              <a:rPr lang="en-US" dirty="0" err="1" smtClean="0">
                <a:latin typeface="Times New Roman" pitchFamily="18" charset="0"/>
                <a:cs typeface="Times New Roman" pitchFamily="18" charset="0"/>
              </a:rPr>
              <a:t>a+b</a:t>
            </a:r>
            <a:r>
              <a:rPr lang="en-US" dirty="0" smtClean="0">
                <a:latin typeface="Times New Roman" pitchFamily="18" charset="0"/>
                <a:cs typeface="Times New Roman" pitchFamily="18" charset="0"/>
              </a:rPr>
              <a:t> = 13</a:t>
            </a:r>
          </a:p>
          <a:p>
            <a:pPr>
              <a:buNone/>
            </a:pPr>
            <a:r>
              <a:rPr lang="en-US" dirty="0" smtClean="0">
                <a:latin typeface="Times New Roman" pitchFamily="18" charset="0"/>
                <a:cs typeface="Times New Roman" pitchFamily="18" charset="0"/>
              </a:rPr>
              <a:t>a-b = 5</a:t>
            </a:r>
          </a:p>
          <a:p>
            <a:pPr>
              <a:buNone/>
            </a:pPr>
            <a:r>
              <a:rPr lang="en-US" dirty="0" smtClean="0">
                <a:latin typeface="Times New Roman" pitchFamily="18" charset="0"/>
                <a:cs typeface="Times New Roman" pitchFamily="18" charset="0"/>
              </a:rPr>
              <a:t>a*b = 36</a:t>
            </a:r>
          </a:p>
          <a:p>
            <a:pPr>
              <a:buNone/>
            </a:pPr>
            <a:r>
              <a:rPr lang="en-US" dirty="0" smtClean="0">
                <a:latin typeface="Times New Roman" pitchFamily="18" charset="0"/>
                <a:cs typeface="Times New Roman" pitchFamily="18" charset="0"/>
              </a:rPr>
              <a:t>a/b = 2</a:t>
            </a:r>
          </a:p>
          <a:p>
            <a:pPr>
              <a:buNone/>
            </a:pPr>
            <a:r>
              <a:rPr lang="en-US" dirty="0" smtClean="0">
                <a:latin typeface="Times New Roman" pitchFamily="18" charset="0"/>
                <a:cs typeface="Times New Roman" pitchFamily="18" charset="0"/>
              </a:rPr>
              <a:t>Remainder when a divided by b=1</a:t>
            </a:r>
          </a:p>
          <a:p>
            <a:pPr>
              <a:buNone/>
            </a:pPr>
            <a:endParaRPr lang="en-US" dirty="0" smtClean="0">
              <a:latin typeface="Times New Roman" pitchFamily="18" charset="0"/>
              <a:cs typeface="Times New Roman" pitchFamily="18" charset="0"/>
            </a:endParaRPr>
          </a:p>
          <a:p>
            <a:r>
              <a:rPr lang="en-US" dirty="0" smtClean="0">
                <a:solidFill>
                  <a:srgbClr val="FF0066"/>
                </a:solidFill>
              </a:rPr>
              <a:t>The % operator can only be used with integers.</a:t>
            </a:r>
            <a:endParaRPr lang="en-US" dirty="0" smtClean="0">
              <a:solidFill>
                <a:srgbClr val="FF0066"/>
              </a:solidFill>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763000" cy="6248400"/>
          </a:xfrm>
        </p:spPr>
        <p:txBody>
          <a:bodyPr numCol="2">
            <a:normAutofit fontScale="77500" lnSpcReduction="20000"/>
          </a:bodyPr>
          <a:lstStyle/>
          <a:p>
            <a:pPr>
              <a:buNone/>
            </a:pPr>
            <a:r>
              <a:rPr lang="en-US" b="1" u="sng" dirty="0" smtClean="0">
                <a:latin typeface="Times New Roman" pitchFamily="18" charset="0"/>
                <a:cs typeface="Times New Roman" pitchFamily="18" charset="0"/>
              </a:rPr>
              <a:t>C Increment and Decrement Operators</a:t>
            </a:r>
          </a:p>
          <a:p>
            <a:r>
              <a:rPr lang="en-US" dirty="0" smtClean="0">
                <a:latin typeface="Times New Roman" pitchFamily="18" charset="0"/>
                <a:cs typeface="Times New Roman" pitchFamily="18" charset="0"/>
              </a:rPr>
              <a:t>To change the value of an operand (constant or variable) by 1.</a:t>
            </a:r>
          </a:p>
          <a:p>
            <a:r>
              <a:rPr lang="en-US" dirty="0" smtClean="0">
                <a:latin typeface="Times New Roman" pitchFamily="18" charset="0"/>
                <a:cs typeface="Times New Roman" pitchFamily="18" charset="0"/>
              </a:rPr>
              <a:t>Increment ++ increases the value by 1 whereas decrement -- decreases the value by 1. </a:t>
            </a:r>
          </a:p>
          <a:p>
            <a:r>
              <a:rPr lang="en-US" dirty="0" smtClean="0">
                <a:latin typeface="Times New Roman" pitchFamily="18" charset="0"/>
                <a:cs typeface="Times New Roman" pitchFamily="18" charset="0"/>
              </a:rPr>
              <a:t>These two operators are </a:t>
            </a:r>
            <a:r>
              <a:rPr lang="en-US" b="1" dirty="0" smtClean="0">
                <a:latin typeface="Times New Roman" pitchFamily="18" charset="0"/>
                <a:cs typeface="Times New Roman" pitchFamily="18" charset="0"/>
              </a:rPr>
              <a:t>unary operators</a:t>
            </a:r>
            <a:r>
              <a:rPr lang="en-US" dirty="0" smtClean="0">
                <a:latin typeface="Times New Roman" pitchFamily="18" charset="0"/>
                <a:cs typeface="Times New Roman" pitchFamily="18" charset="0"/>
              </a:rPr>
              <a:t>, meaning they only operate on a single operand.</a:t>
            </a: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Working of increment and decrement operators</a:t>
            </a:r>
          </a:p>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 = 10, b = 100;   </a:t>
            </a:r>
          </a:p>
          <a:p>
            <a:pPr>
              <a:buNone/>
            </a:pPr>
            <a:r>
              <a:rPr lang="en-US" dirty="0" smtClean="0">
                <a:latin typeface="Times New Roman" pitchFamily="18" charset="0"/>
                <a:cs typeface="Times New Roman" pitchFamily="18" charset="0"/>
              </a:rPr>
              <a:t>   float c = 10.5, d = 100.5;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("++a = %d \n", ++a);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("--b = %d \n", --b);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("++c = %f \n", ++c);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("--d = %f \n", --d);    </a:t>
            </a:r>
          </a:p>
          <a:p>
            <a:pPr>
              <a:buNone/>
            </a:pPr>
            <a:r>
              <a:rPr lang="en-US" dirty="0" smtClean="0">
                <a:latin typeface="Times New Roman" pitchFamily="18" charset="0"/>
                <a:cs typeface="Times New Roman" pitchFamily="18" charset="0"/>
              </a:rPr>
              <a:t>   return 0;</a:t>
            </a:r>
          </a:p>
          <a:p>
            <a:pPr>
              <a:buNone/>
            </a:pPr>
            <a:r>
              <a:rPr lang="en-US" dirty="0" smtClean="0">
                <a:latin typeface="Times New Roman" pitchFamily="18" charset="0"/>
                <a:cs typeface="Times New Roman" pitchFamily="18" charset="0"/>
              </a:rPr>
              <a:t>   }</a:t>
            </a:r>
          </a:p>
          <a:p>
            <a:pPr>
              <a:buNone/>
            </a:pPr>
            <a:r>
              <a:rPr lang="en-US" b="1" dirty="0" smtClean="0">
                <a:latin typeface="Times New Roman" pitchFamily="18" charset="0"/>
                <a:cs typeface="Times New Roman" pitchFamily="18" charset="0"/>
              </a:rPr>
              <a:t>   Output</a:t>
            </a: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++a = 11</a:t>
            </a:r>
          </a:p>
          <a:p>
            <a:pPr>
              <a:buNone/>
            </a:pPr>
            <a:r>
              <a:rPr lang="en-US" dirty="0" smtClean="0">
                <a:latin typeface="Times New Roman" pitchFamily="18" charset="0"/>
                <a:cs typeface="Times New Roman" pitchFamily="18" charset="0"/>
              </a:rPr>
              <a:t>    --b = 99</a:t>
            </a:r>
          </a:p>
          <a:p>
            <a:pPr>
              <a:buNone/>
            </a:pPr>
            <a:r>
              <a:rPr lang="en-US" dirty="0" smtClean="0">
                <a:latin typeface="Times New Roman" pitchFamily="18" charset="0"/>
                <a:cs typeface="Times New Roman" pitchFamily="18" charset="0"/>
              </a:rPr>
              <a:t>    ++c = 11.500000</a:t>
            </a:r>
          </a:p>
          <a:p>
            <a:pPr>
              <a:buNone/>
            </a:pPr>
            <a:r>
              <a:rPr lang="en-US" dirty="0" smtClean="0">
                <a:latin typeface="Times New Roman" pitchFamily="18" charset="0"/>
                <a:cs typeface="Times New Roman" pitchFamily="18" charset="0"/>
              </a:rPr>
              <a:t>    --d = 99.500000</a:t>
            </a:r>
          </a:p>
          <a:p>
            <a:pPr>
              <a:buNone/>
            </a:pPr>
            <a:endParaRPr lang="en-US" dirty="0">
              <a:latin typeface="Times New Roman" pitchFamily="18" charset="0"/>
              <a:cs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477000"/>
          </a:xfrm>
        </p:spPr>
        <p:txBody>
          <a:bodyPr>
            <a:normAutofit fontScale="62500" lnSpcReduction="20000"/>
          </a:bodyPr>
          <a:lstStyle/>
          <a:p>
            <a:pPr>
              <a:buNone/>
            </a:pPr>
            <a:r>
              <a:rPr lang="en-US" b="1" u="sng" dirty="0" smtClean="0">
                <a:latin typeface="Times New Roman" pitchFamily="18" charset="0"/>
                <a:cs typeface="Times New Roman" pitchFamily="18" charset="0"/>
              </a:rPr>
              <a:t>Prefix and postfix :</a:t>
            </a:r>
          </a:p>
          <a:p>
            <a:r>
              <a:rPr lang="en-US" dirty="0" smtClean="0">
                <a:latin typeface="Times New Roman" pitchFamily="18" charset="0"/>
                <a:cs typeface="Times New Roman" pitchFamily="18" charset="0"/>
              </a:rPr>
              <a:t>When an increment or decrement operator precedes its operand, the increment or decrement operation is performed before obtaining the value of the operand for use in the expression. </a:t>
            </a:r>
          </a:p>
          <a:p>
            <a:pPr>
              <a:buNone/>
            </a:pPr>
            <a:r>
              <a:rPr lang="en-US" dirty="0" smtClean="0">
                <a:latin typeface="Times New Roman" pitchFamily="18" charset="0"/>
                <a:cs typeface="Times New Roman" pitchFamily="18" charset="0"/>
              </a:rPr>
              <a:t>For instance,</a:t>
            </a:r>
          </a:p>
          <a:p>
            <a:pPr>
              <a:buNone/>
            </a:pPr>
            <a:r>
              <a:rPr lang="en-US" dirty="0" smtClean="0">
                <a:latin typeface="Times New Roman" pitchFamily="18" charset="0"/>
                <a:cs typeface="Times New Roman" pitchFamily="18" charset="0"/>
              </a:rPr>
              <a:t>x = 10; </a:t>
            </a:r>
          </a:p>
          <a:p>
            <a:pPr>
              <a:buNone/>
            </a:pPr>
            <a:r>
              <a:rPr lang="en-US" dirty="0" smtClean="0">
                <a:latin typeface="Times New Roman" pitchFamily="18" charset="0"/>
                <a:cs typeface="Times New Roman" pitchFamily="18" charset="0"/>
              </a:rPr>
              <a:t>y = ++x;</a:t>
            </a:r>
          </a:p>
          <a:p>
            <a:pPr>
              <a:buNone/>
            </a:pPr>
            <a:r>
              <a:rPr lang="en-US" dirty="0" smtClean="0">
                <a:latin typeface="Times New Roman" pitchFamily="18" charset="0"/>
                <a:cs typeface="Times New Roman" pitchFamily="18" charset="0"/>
              </a:rPr>
              <a:t> sets y to 11 and x to 11.</a:t>
            </a:r>
          </a:p>
          <a:p>
            <a:pPr>
              <a:buNone/>
            </a:pPr>
            <a:r>
              <a:rPr lang="en-US" dirty="0" smtClean="0">
                <a:solidFill>
                  <a:srgbClr val="FF0066"/>
                </a:solidFill>
                <a:latin typeface="Times New Roman" pitchFamily="18" charset="0"/>
                <a:cs typeface="Times New Roman" pitchFamily="18" charset="0"/>
              </a:rPr>
              <a:t>Explanation:</a:t>
            </a:r>
          </a:p>
          <a:p>
            <a:pPr>
              <a:buNone/>
            </a:pPr>
            <a:r>
              <a:rPr lang="en-US" dirty="0" smtClean="0">
                <a:solidFill>
                  <a:srgbClr val="FF0066"/>
                </a:solidFill>
                <a:latin typeface="Times New Roman" pitchFamily="18" charset="0"/>
                <a:cs typeface="Times New Roman" pitchFamily="18" charset="0"/>
              </a:rPr>
              <a:t>First increments x by 1 as x=x+1; (</a:t>
            </a:r>
            <a:r>
              <a:rPr lang="en-US" dirty="0" err="1" smtClean="0">
                <a:solidFill>
                  <a:srgbClr val="FF0066"/>
                </a:solidFill>
                <a:latin typeface="Times New Roman" pitchFamily="18" charset="0"/>
                <a:cs typeface="Times New Roman" pitchFamily="18" charset="0"/>
              </a:rPr>
              <a:t>ie</a:t>
            </a:r>
            <a:r>
              <a:rPr lang="en-US" dirty="0" smtClean="0">
                <a:solidFill>
                  <a:srgbClr val="FF0066"/>
                </a:solidFill>
                <a:latin typeface="Times New Roman" pitchFamily="18" charset="0"/>
                <a:cs typeface="Times New Roman" pitchFamily="18" charset="0"/>
              </a:rPr>
              <a:t> x=10+1, so x=11)</a:t>
            </a:r>
          </a:p>
          <a:p>
            <a:pPr>
              <a:buNone/>
            </a:pPr>
            <a:r>
              <a:rPr lang="en-US" dirty="0" smtClean="0">
                <a:solidFill>
                  <a:srgbClr val="FF0066"/>
                </a:solidFill>
                <a:latin typeface="Times New Roman" pitchFamily="18" charset="0"/>
                <a:cs typeface="Times New Roman" pitchFamily="18" charset="0"/>
              </a:rPr>
              <a:t>Then assigns the x value to y as y=x;(</a:t>
            </a:r>
            <a:r>
              <a:rPr lang="en-US" dirty="0" err="1" smtClean="0">
                <a:solidFill>
                  <a:srgbClr val="FF0066"/>
                </a:solidFill>
                <a:latin typeface="Times New Roman" pitchFamily="18" charset="0"/>
                <a:cs typeface="Times New Roman" pitchFamily="18" charset="0"/>
              </a:rPr>
              <a:t>ie</a:t>
            </a:r>
            <a:r>
              <a:rPr lang="en-US" dirty="0" smtClean="0">
                <a:solidFill>
                  <a:srgbClr val="FF0066"/>
                </a:solidFill>
                <a:latin typeface="Times New Roman" pitchFamily="18" charset="0"/>
                <a:cs typeface="Times New Roman" pitchFamily="18" charset="0"/>
              </a:rPr>
              <a:t> y=11)</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If the operator follows its operand, the value of the operand is obtained before incrementing or decrementing it. </a:t>
            </a:r>
          </a:p>
          <a:p>
            <a:pPr>
              <a:buNone/>
            </a:pPr>
            <a:r>
              <a:rPr lang="en-US" dirty="0" smtClean="0">
                <a:latin typeface="Times New Roman" pitchFamily="18" charset="0"/>
                <a:cs typeface="Times New Roman" pitchFamily="18" charset="0"/>
              </a:rPr>
              <a:t>Example,</a:t>
            </a:r>
          </a:p>
          <a:p>
            <a:pPr>
              <a:buNone/>
            </a:pPr>
            <a:r>
              <a:rPr lang="en-US" dirty="0" smtClean="0">
                <a:latin typeface="Times New Roman" pitchFamily="18" charset="0"/>
                <a:cs typeface="Times New Roman" pitchFamily="18" charset="0"/>
              </a:rPr>
              <a:t>x = 10; </a:t>
            </a:r>
          </a:p>
          <a:p>
            <a:pPr>
              <a:buNone/>
            </a:pPr>
            <a:r>
              <a:rPr lang="en-US" dirty="0" smtClean="0">
                <a:latin typeface="Times New Roman" pitchFamily="18" charset="0"/>
                <a:cs typeface="Times New Roman" pitchFamily="18" charset="0"/>
              </a:rPr>
              <a:t>y = x++; </a:t>
            </a:r>
          </a:p>
          <a:p>
            <a:pPr>
              <a:buNone/>
            </a:pPr>
            <a:r>
              <a:rPr lang="en-US" dirty="0" smtClean="0">
                <a:latin typeface="Times New Roman" pitchFamily="18" charset="0"/>
                <a:cs typeface="Times New Roman" pitchFamily="18" charset="0"/>
              </a:rPr>
              <a:t>y is set to 10 and x is set to 11;</a:t>
            </a:r>
          </a:p>
          <a:p>
            <a:pPr>
              <a:buNone/>
            </a:pPr>
            <a:r>
              <a:rPr lang="en-US" dirty="0" smtClean="0">
                <a:solidFill>
                  <a:srgbClr val="FF0066"/>
                </a:solidFill>
                <a:latin typeface="Times New Roman" pitchFamily="18" charset="0"/>
                <a:cs typeface="Times New Roman" pitchFamily="18" charset="0"/>
              </a:rPr>
              <a:t>Explanation:</a:t>
            </a:r>
          </a:p>
          <a:p>
            <a:pPr>
              <a:buNone/>
            </a:pPr>
            <a:r>
              <a:rPr lang="en-US" dirty="0" smtClean="0">
                <a:solidFill>
                  <a:srgbClr val="FF0066"/>
                </a:solidFill>
                <a:latin typeface="Times New Roman" pitchFamily="18" charset="0"/>
                <a:cs typeface="Times New Roman" pitchFamily="18" charset="0"/>
              </a:rPr>
              <a:t>First assigns x value to y as y=x; (</a:t>
            </a:r>
            <a:r>
              <a:rPr lang="en-US" dirty="0" err="1" smtClean="0">
                <a:solidFill>
                  <a:srgbClr val="FF0066"/>
                </a:solidFill>
                <a:latin typeface="Times New Roman" pitchFamily="18" charset="0"/>
                <a:cs typeface="Times New Roman" pitchFamily="18" charset="0"/>
              </a:rPr>
              <a:t>ie</a:t>
            </a:r>
            <a:r>
              <a:rPr lang="en-US" dirty="0" smtClean="0">
                <a:solidFill>
                  <a:srgbClr val="FF0066"/>
                </a:solidFill>
                <a:latin typeface="Times New Roman" pitchFamily="18" charset="0"/>
                <a:cs typeface="Times New Roman" pitchFamily="18" charset="0"/>
              </a:rPr>
              <a:t> y=x , so y=10)</a:t>
            </a:r>
          </a:p>
          <a:p>
            <a:pPr>
              <a:buNone/>
            </a:pPr>
            <a:r>
              <a:rPr lang="en-US" dirty="0" smtClean="0">
                <a:solidFill>
                  <a:srgbClr val="FF0066"/>
                </a:solidFill>
                <a:latin typeface="Times New Roman" pitchFamily="18" charset="0"/>
                <a:cs typeface="Times New Roman" pitchFamily="18" charset="0"/>
              </a:rPr>
              <a:t>Then increments x value by 1 as x=x+1;(</a:t>
            </a:r>
            <a:r>
              <a:rPr lang="en-US" dirty="0" err="1" smtClean="0">
                <a:solidFill>
                  <a:srgbClr val="FF0066"/>
                </a:solidFill>
                <a:latin typeface="Times New Roman" pitchFamily="18" charset="0"/>
                <a:cs typeface="Times New Roman" pitchFamily="18" charset="0"/>
              </a:rPr>
              <a:t>ie</a:t>
            </a:r>
            <a:r>
              <a:rPr lang="en-US" dirty="0" smtClean="0">
                <a:solidFill>
                  <a:srgbClr val="FF0066"/>
                </a:solidFill>
                <a:latin typeface="Times New Roman" pitchFamily="18" charset="0"/>
                <a:cs typeface="Times New Roman" pitchFamily="18" charset="0"/>
              </a:rPr>
              <a:t> x=10+1, so x=11)</a:t>
            </a:r>
            <a:endParaRPr lang="en-US" dirty="0">
              <a:solidFill>
                <a:srgbClr val="FF0066"/>
              </a:solidFill>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382000" cy="5821363"/>
          </a:xfrm>
        </p:spPr>
        <p:txBody>
          <a:bodyPr>
            <a:normAutofit fontScale="55000" lnSpcReduction="20000"/>
          </a:bodyPr>
          <a:lstStyle/>
          <a:p>
            <a:pPr>
              <a:buNone/>
            </a:pPr>
            <a:r>
              <a:rPr lang="en-US" dirty="0" err="1" smtClean="0"/>
              <a:t>int</a:t>
            </a:r>
            <a:r>
              <a:rPr lang="en-US" dirty="0" smtClean="0"/>
              <a:t> x=10;</a:t>
            </a:r>
          </a:p>
          <a:p>
            <a:pPr>
              <a:buNone/>
            </a:pPr>
            <a:r>
              <a:rPr lang="en-US" dirty="0" err="1" smtClean="0"/>
              <a:t>int</a:t>
            </a:r>
            <a:r>
              <a:rPr lang="en-US" dirty="0" smtClean="0"/>
              <a:t> y=++x;</a:t>
            </a:r>
          </a:p>
          <a:p>
            <a:pPr>
              <a:buNone/>
            </a:pPr>
            <a:r>
              <a:rPr lang="en-US" dirty="0" err="1" smtClean="0"/>
              <a:t>printf</a:t>
            </a:r>
            <a:r>
              <a:rPr lang="en-US" dirty="0" smtClean="0"/>
              <a:t>(“%</a:t>
            </a:r>
            <a:r>
              <a:rPr lang="en-US" dirty="0" err="1" smtClean="0"/>
              <a:t>d%d”,y,x</a:t>
            </a:r>
            <a:r>
              <a:rPr lang="en-US" dirty="0" smtClean="0"/>
              <a:t>);   </a:t>
            </a:r>
            <a:r>
              <a:rPr lang="en-US" dirty="0" smtClean="0">
                <a:solidFill>
                  <a:srgbClr val="00B050"/>
                </a:solidFill>
              </a:rPr>
              <a:t>// output: 11  11</a:t>
            </a:r>
          </a:p>
          <a:p>
            <a:pPr>
              <a:buNone/>
            </a:pPr>
            <a:endParaRPr lang="en-US" dirty="0" smtClean="0"/>
          </a:p>
          <a:p>
            <a:pPr>
              <a:buNone/>
            </a:pPr>
            <a:r>
              <a:rPr lang="en-US" dirty="0" err="1" smtClean="0"/>
              <a:t>int</a:t>
            </a:r>
            <a:r>
              <a:rPr lang="en-US" dirty="0" smtClean="0"/>
              <a:t> y=++10; </a:t>
            </a:r>
            <a:r>
              <a:rPr lang="en-US" dirty="0" smtClean="0">
                <a:solidFill>
                  <a:srgbClr val="00B050"/>
                </a:solidFill>
              </a:rPr>
              <a:t>//output: error </a:t>
            </a:r>
          </a:p>
          <a:p>
            <a:pPr>
              <a:buNone/>
            </a:pPr>
            <a:endParaRPr lang="en-US" dirty="0" smtClean="0"/>
          </a:p>
          <a:p>
            <a:pPr>
              <a:buNone/>
            </a:pPr>
            <a:r>
              <a:rPr lang="en-US" dirty="0" smtClean="0">
                <a:solidFill>
                  <a:srgbClr val="FF0066"/>
                </a:solidFill>
              </a:rPr>
              <a:t>++ and – operators can be applied only to variable not to the constant values/literals.</a:t>
            </a:r>
          </a:p>
          <a:p>
            <a:pPr>
              <a:buNone/>
            </a:pPr>
            <a:endParaRPr lang="en-US" dirty="0" smtClean="0">
              <a:solidFill>
                <a:srgbClr val="FF0066"/>
              </a:solidFill>
            </a:endParaRPr>
          </a:p>
          <a:p>
            <a:pPr>
              <a:buNone/>
            </a:pPr>
            <a:r>
              <a:rPr lang="en-US" dirty="0" err="1" smtClean="0">
                <a:solidFill>
                  <a:srgbClr val="FF0066"/>
                </a:solidFill>
              </a:rPr>
              <a:t>int</a:t>
            </a:r>
            <a:r>
              <a:rPr lang="en-US" dirty="0" smtClean="0">
                <a:solidFill>
                  <a:srgbClr val="FF0066"/>
                </a:solidFill>
              </a:rPr>
              <a:t> a=5;</a:t>
            </a:r>
          </a:p>
          <a:p>
            <a:pPr>
              <a:buNone/>
            </a:pPr>
            <a:r>
              <a:rPr lang="en-US" dirty="0" err="1" smtClean="0">
                <a:solidFill>
                  <a:srgbClr val="FF0066"/>
                </a:solidFill>
              </a:rPr>
              <a:t>printf</a:t>
            </a:r>
            <a:r>
              <a:rPr lang="en-US" dirty="0" smtClean="0">
                <a:solidFill>
                  <a:srgbClr val="FF0066"/>
                </a:solidFill>
              </a:rPr>
              <a:t>(“%</a:t>
            </a:r>
            <a:r>
              <a:rPr lang="en-US" dirty="0" err="1" smtClean="0">
                <a:solidFill>
                  <a:srgbClr val="FF0066"/>
                </a:solidFill>
              </a:rPr>
              <a:t>d”,a</a:t>
            </a:r>
            <a:r>
              <a:rPr lang="en-US" dirty="0" smtClean="0">
                <a:solidFill>
                  <a:srgbClr val="FF0066"/>
                </a:solidFill>
              </a:rPr>
              <a:t>++); o/p : 5</a:t>
            </a:r>
          </a:p>
          <a:p>
            <a:pPr>
              <a:buNone/>
            </a:pPr>
            <a:r>
              <a:rPr lang="en-US" dirty="0" err="1" smtClean="0">
                <a:solidFill>
                  <a:srgbClr val="FF0066"/>
                </a:solidFill>
              </a:rPr>
              <a:t>printf</a:t>
            </a:r>
            <a:r>
              <a:rPr lang="en-US" dirty="0" smtClean="0">
                <a:solidFill>
                  <a:srgbClr val="FF0066"/>
                </a:solidFill>
              </a:rPr>
              <a:t>(“%</a:t>
            </a:r>
            <a:r>
              <a:rPr lang="en-US" dirty="0" err="1" smtClean="0">
                <a:solidFill>
                  <a:srgbClr val="FF0066"/>
                </a:solidFill>
              </a:rPr>
              <a:t>d”,a</a:t>
            </a:r>
            <a:r>
              <a:rPr lang="en-US" dirty="0" smtClean="0">
                <a:solidFill>
                  <a:srgbClr val="FF0066"/>
                </a:solidFill>
              </a:rPr>
              <a:t>); o/p:6</a:t>
            </a:r>
          </a:p>
          <a:p>
            <a:pPr>
              <a:buNone/>
            </a:pPr>
            <a:endParaRPr lang="en-US" dirty="0" smtClean="0">
              <a:solidFill>
                <a:srgbClr val="FF0066"/>
              </a:solidFill>
            </a:endParaRPr>
          </a:p>
          <a:p>
            <a:pPr>
              <a:buNone/>
            </a:pPr>
            <a:r>
              <a:rPr lang="en-US" dirty="0" err="1" smtClean="0">
                <a:solidFill>
                  <a:srgbClr val="FF0066"/>
                </a:solidFill>
              </a:rPr>
              <a:t>int</a:t>
            </a:r>
            <a:r>
              <a:rPr lang="en-US" dirty="0" smtClean="0">
                <a:solidFill>
                  <a:srgbClr val="FF0066"/>
                </a:solidFill>
              </a:rPr>
              <a:t> a=5;</a:t>
            </a:r>
          </a:p>
          <a:p>
            <a:pPr>
              <a:buNone/>
            </a:pPr>
            <a:r>
              <a:rPr lang="en-US" dirty="0" err="1" smtClean="0">
                <a:solidFill>
                  <a:srgbClr val="FF0066"/>
                </a:solidFill>
              </a:rPr>
              <a:t>printf</a:t>
            </a:r>
            <a:r>
              <a:rPr lang="en-US" dirty="0" smtClean="0">
                <a:solidFill>
                  <a:srgbClr val="FF0066"/>
                </a:solidFill>
              </a:rPr>
              <a:t>(“%d”,++a); o/p : 6</a:t>
            </a:r>
          </a:p>
          <a:p>
            <a:pPr>
              <a:buNone/>
            </a:pPr>
            <a:r>
              <a:rPr lang="en-US" dirty="0" err="1" smtClean="0">
                <a:solidFill>
                  <a:srgbClr val="FF0066"/>
                </a:solidFill>
              </a:rPr>
              <a:t>printf</a:t>
            </a:r>
            <a:r>
              <a:rPr lang="en-US" dirty="0" smtClean="0">
                <a:solidFill>
                  <a:srgbClr val="FF0066"/>
                </a:solidFill>
              </a:rPr>
              <a:t>(“%</a:t>
            </a:r>
            <a:r>
              <a:rPr lang="en-US" dirty="0" err="1" smtClean="0">
                <a:solidFill>
                  <a:srgbClr val="FF0066"/>
                </a:solidFill>
              </a:rPr>
              <a:t>d”,a</a:t>
            </a:r>
            <a:r>
              <a:rPr lang="en-US" dirty="0" smtClean="0">
                <a:solidFill>
                  <a:srgbClr val="FF0066"/>
                </a:solidFill>
              </a:rPr>
              <a:t>); o/p:6</a:t>
            </a:r>
          </a:p>
          <a:p>
            <a:pPr>
              <a:buNone/>
            </a:pPr>
            <a:endParaRPr lang="en-US" dirty="0" smtClean="0">
              <a:solidFill>
                <a:srgbClr val="FF0066"/>
              </a:solidFill>
            </a:endParaRPr>
          </a:p>
          <a:p>
            <a:pPr>
              <a:buNone/>
            </a:pPr>
            <a:endParaRPr lang="en-US" dirty="0" smtClean="0">
              <a:solidFill>
                <a:srgbClr val="FF0066"/>
              </a:solidFill>
            </a:endParaRPr>
          </a:p>
          <a:p>
            <a:pPr>
              <a:buNone/>
            </a:pPr>
            <a:r>
              <a:rPr lang="es-ES" dirty="0" smtClean="0">
                <a:solidFill>
                  <a:srgbClr val="FF0066"/>
                </a:solidFill>
              </a:rPr>
              <a:t> </a:t>
            </a:r>
            <a:r>
              <a:rPr lang="es-ES" dirty="0" err="1" smtClean="0">
                <a:solidFill>
                  <a:srgbClr val="FF0066"/>
                </a:solidFill>
              </a:rPr>
              <a:t>int</a:t>
            </a:r>
            <a:r>
              <a:rPr lang="es-ES" dirty="0" smtClean="0">
                <a:solidFill>
                  <a:srgbClr val="FF0066"/>
                </a:solidFill>
              </a:rPr>
              <a:t> y=5; </a:t>
            </a:r>
          </a:p>
          <a:p>
            <a:pPr>
              <a:buNone/>
            </a:pPr>
            <a:r>
              <a:rPr lang="es-ES" dirty="0" err="1" smtClean="0">
                <a:solidFill>
                  <a:srgbClr val="FF0066"/>
                </a:solidFill>
              </a:rPr>
              <a:t>printf</a:t>
            </a:r>
            <a:r>
              <a:rPr lang="es-ES" dirty="0" smtClean="0">
                <a:solidFill>
                  <a:srgbClr val="FF0066"/>
                </a:solidFill>
              </a:rPr>
              <a:t>("%</a:t>
            </a:r>
            <a:r>
              <a:rPr lang="es-ES" dirty="0" err="1" smtClean="0">
                <a:solidFill>
                  <a:srgbClr val="FF0066"/>
                </a:solidFill>
              </a:rPr>
              <a:t>d%d",y</a:t>
            </a:r>
            <a:r>
              <a:rPr lang="es-ES" dirty="0" smtClean="0">
                <a:solidFill>
                  <a:srgbClr val="FF0066"/>
                </a:solidFill>
              </a:rPr>
              <a:t>++,y);  </a:t>
            </a:r>
          </a:p>
          <a:p>
            <a:pPr>
              <a:buNone/>
            </a:pPr>
            <a:r>
              <a:rPr lang="es-ES" dirty="0" smtClean="0">
                <a:solidFill>
                  <a:srgbClr val="FF0066"/>
                </a:solidFill>
              </a:rPr>
              <a:t>o/p in turbo </a:t>
            </a:r>
            <a:r>
              <a:rPr lang="es-ES" dirty="0" err="1" smtClean="0">
                <a:solidFill>
                  <a:srgbClr val="FF0066"/>
                </a:solidFill>
              </a:rPr>
              <a:t>c++</a:t>
            </a:r>
            <a:r>
              <a:rPr lang="es-ES" dirty="0" smtClean="0">
                <a:solidFill>
                  <a:srgbClr val="FF0066"/>
                </a:solidFill>
              </a:rPr>
              <a:t> : 5 5 (</a:t>
            </a:r>
            <a:r>
              <a:rPr lang="es-ES" strike="sngStrike" dirty="0" err="1" smtClean="0">
                <a:solidFill>
                  <a:srgbClr val="FF0066"/>
                </a:solidFill>
              </a:rPr>
              <a:t>evaluated</a:t>
            </a:r>
            <a:r>
              <a:rPr lang="es-ES" strike="sngStrike" dirty="0" smtClean="0">
                <a:solidFill>
                  <a:srgbClr val="FF0066"/>
                </a:solidFill>
              </a:rPr>
              <a:t> </a:t>
            </a:r>
            <a:r>
              <a:rPr lang="es-ES" strike="sngStrike" dirty="0" err="1" smtClean="0">
                <a:solidFill>
                  <a:srgbClr val="FF0066"/>
                </a:solidFill>
              </a:rPr>
              <a:t>from</a:t>
            </a:r>
            <a:r>
              <a:rPr lang="es-ES" strike="sngStrike" dirty="0" smtClean="0">
                <a:solidFill>
                  <a:srgbClr val="FF0066"/>
                </a:solidFill>
              </a:rPr>
              <a:t> </a:t>
            </a:r>
            <a:r>
              <a:rPr lang="es-ES" strike="sngStrike" dirty="0" err="1" smtClean="0">
                <a:solidFill>
                  <a:srgbClr val="FF0066"/>
                </a:solidFill>
              </a:rPr>
              <a:t>left</a:t>
            </a:r>
            <a:r>
              <a:rPr lang="es-ES" strike="sngStrike" dirty="0" smtClean="0">
                <a:solidFill>
                  <a:srgbClr val="FF0066"/>
                </a:solidFill>
              </a:rPr>
              <a:t> </a:t>
            </a:r>
            <a:r>
              <a:rPr lang="es-ES" strike="sngStrike" dirty="0" err="1" smtClean="0">
                <a:solidFill>
                  <a:srgbClr val="FF0066"/>
                </a:solidFill>
              </a:rPr>
              <a:t>to</a:t>
            </a:r>
            <a:r>
              <a:rPr lang="es-ES" strike="sngStrike" dirty="0" smtClean="0">
                <a:solidFill>
                  <a:srgbClr val="FF0066"/>
                </a:solidFill>
              </a:rPr>
              <a:t> </a:t>
            </a:r>
            <a:r>
              <a:rPr lang="es-ES" strike="sngStrike" dirty="0" err="1" smtClean="0">
                <a:solidFill>
                  <a:srgbClr val="FF0066"/>
                </a:solidFill>
              </a:rPr>
              <a:t>right</a:t>
            </a:r>
            <a:r>
              <a:rPr lang="es-ES" strike="sngStrike" dirty="0" smtClean="0">
                <a:solidFill>
                  <a:srgbClr val="FF0066"/>
                </a:solidFill>
              </a:rPr>
              <a:t> </a:t>
            </a:r>
            <a:r>
              <a:rPr lang="es-ES" dirty="0" smtClean="0">
                <a:solidFill>
                  <a:srgbClr val="FF0066"/>
                </a:solidFill>
              </a:rPr>
              <a:t>),   </a:t>
            </a:r>
            <a:r>
              <a:rPr lang="es-ES" dirty="0" err="1" smtClean="0">
                <a:solidFill>
                  <a:srgbClr val="FF0066"/>
                </a:solidFill>
              </a:rPr>
              <a:t>but</a:t>
            </a:r>
            <a:r>
              <a:rPr lang="es-ES" dirty="0" smtClean="0">
                <a:solidFill>
                  <a:srgbClr val="FF0066"/>
                </a:solidFill>
              </a:rPr>
              <a:t> in online </a:t>
            </a:r>
            <a:r>
              <a:rPr lang="es-ES" dirty="0" err="1" smtClean="0">
                <a:solidFill>
                  <a:srgbClr val="FF0066"/>
                </a:solidFill>
              </a:rPr>
              <a:t>compiler</a:t>
            </a:r>
            <a:r>
              <a:rPr lang="es-ES" dirty="0" smtClean="0">
                <a:solidFill>
                  <a:srgbClr val="FF0066"/>
                </a:solidFill>
              </a:rPr>
              <a:t> 5 6</a:t>
            </a:r>
          </a:p>
          <a:p>
            <a:pPr>
              <a:buNone/>
            </a:pPr>
            <a:endParaRPr lang="es-ES" dirty="0" smtClean="0">
              <a:solidFill>
                <a:srgbClr val="FF0066"/>
              </a:solidFill>
            </a:endParaRPr>
          </a:p>
          <a:p>
            <a:pPr>
              <a:buNone/>
            </a:pPr>
            <a:endParaRPr lang="en-US" dirty="0">
              <a:solidFill>
                <a:srgbClr val="FF0066"/>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400800"/>
          </a:xfrm>
        </p:spPr>
        <p:txBody>
          <a:bodyPr>
            <a:normAutofit fontScale="55000" lnSpcReduction="20000"/>
          </a:bodyPr>
          <a:lstStyle/>
          <a:p>
            <a:pPr>
              <a:buNone/>
            </a:pPr>
            <a:r>
              <a:rPr lang="es-ES" dirty="0" err="1" smtClean="0"/>
              <a:t>Int</a:t>
            </a:r>
            <a:r>
              <a:rPr lang="es-ES" dirty="0" smtClean="0"/>
              <a:t> a=5;    </a:t>
            </a:r>
            <a:r>
              <a:rPr lang="es-ES" dirty="0" err="1" smtClean="0"/>
              <a:t>printf</a:t>
            </a:r>
            <a:r>
              <a:rPr lang="es-ES" dirty="0" smtClean="0"/>
              <a:t>("%</a:t>
            </a:r>
            <a:r>
              <a:rPr lang="es-ES" dirty="0" err="1" smtClean="0"/>
              <a:t>d%d%d",a</a:t>
            </a:r>
            <a:r>
              <a:rPr lang="es-ES" dirty="0" smtClean="0"/>
              <a:t>++,a++,++a`); </a:t>
            </a:r>
          </a:p>
          <a:p>
            <a:pPr>
              <a:buNone/>
            </a:pPr>
            <a:r>
              <a:rPr lang="es-ES" dirty="0" smtClean="0"/>
              <a:t>Turbo: 7 6 6</a:t>
            </a:r>
          </a:p>
          <a:p>
            <a:pPr>
              <a:buNone/>
            </a:pPr>
            <a:r>
              <a:rPr lang="es-ES" dirty="0" err="1" smtClean="0"/>
              <a:t>Gcc</a:t>
            </a:r>
            <a:r>
              <a:rPr lang="es-ES" dirty="0" smtClean="0"/>
              <a:t>: 7 6 8</a:t>
            </a:r>
          </a:p>
          <a:p>
            <a:pPr>
              <a:buNone/>
            </a:pPr>
            <a:endParaRPr lang="es-ES" dirty="0" smtClean="0"/>
          </a:p>
          <a:p>
            <a:pPr>
              <a:buNone/>
            </a:pPr>
            <a:r>
              <a:rPr lang="es-ES" b="1" u="sng" dirty="0" smtClean="0"/>
              <a:t>Turbo c</a:t>
            </a:r>
            <a:r>
              <a:rPr lang="es-ES" dirty="0" smtClean="0"/>
              <a:t>:</a:t>
            </a:r>
          </a:p>
          <a:p>
            <a:r>
              <a:rPr lang="en-US" dirty="0" smtClean="0"/>
              <a:t>the parameter are evaluated in Right to Left order. Here they are assigned to the format </a:t>
            </a:r>
            <a:r>
              <a:rPr lang="en-US" dirty="0" err="1" smtClean="0"/>
              <a:t>specifier</a:t>
            </a:r>
            <a:r>
              <a:rPr lang="en-US" dirty="0" smtClean="0"/>
              <a:t> as soon as they are evaluated.</a:t>
            </a:r>
          </a:p>
          <a:p>
            <a:r>
              <a:rPr lang="en-US" dirty="0" smtClean="0"/>
              <a:t>++a is pre-increment operator. So value of a becomes 6 and is assigned to the last %d.</a:t>
            </a:r>
          </a:p>
          <a:p>
            <a:r>
              <a:rPr lang="en-US" dirty="0" smtClean="0"/>
              <a:t>a++ is post-increment operator. So value of a , which is 6 is assigned to 2nd %d and then gets incremented to 7.</a:t>
            </a:r>
          </a:p>
          <a:p>
            <a:r>
              <a:rPr lang="en-US" dirty="0" smtClean="0"/>
              <a:t>Same happens with the 1st a++. Hence the values 766 are printed to console.</a:t>
            </a:r>
          </a:p>
          <a:p>
            <a:endParaRPr lang="en-US" dirty="0" smtClean="0"/>
          </a:p>
          <a:p>
            <a:pPr>
              <a:buNone/>
            </a:pPr>
            <a:endParaRPr lang="en-US" dirty="0" smtClean="0"/>
          </a:p>
          <a:p>
            <a:pPr>
              <a:buNone/>
            </a:pPr>
            <a:r>
              <a:rPr lang="en-US" b="1" u="sng" dirty="0" err="1" smtClean="0"/>
              <a:t>Gcc</a:t>
            </a:r>
            <a:r>
              <a:rPr lang="en-US" b="1" u="sng" dirty="0" smtClean="0"/>
              <a:t> compiler:</a:t>
            </a:r>
          </a:p>
          <a:p>
            <a:r>
              <a:rPr lang="en-US" dirty="0" smtClean="0"/>
              <a:t>the parameter are evaluated in Right to Left order. However, they are not assigned as soon as they get evaluated but a</a:t>
            </a:r>
            <a:r>
              <a:rPr lang="en-US" dirty="0" smtClean="0">
                <a:solidFill>
                  <a:srgbClr val="FF0000"/>
                </a:solidFill>
              </a:rPr>
              <a:t>ccording to the nature of operator </a:t>
            </a:r>
            <a:r>
              <a:rPr lang="en-US" dirty="0" smtClean="0"/>
              <a:t>(pre or post).</a:t>
            </a:r>
          </a:p>
          <a:p>
            <a:r>
              <a:rPr lang="en-US" dirty="0" smtClean="0"/>
              <a:t>++a is pre-increment operator. So value of a becomes 6 but is not assigned to the last %d.</a:t>
            </a:r>
          </a:p>
          <a:p>
            <a:r>
              <a:rPr lang="en-US" dirty="0" smtClean="0"/>
              <a:t>a++ is post increment operator. So value of a , which is 6 is assigned to 2nd %d and then gets incremented to 7.</a:t>
            </a:r>
          </a:p>
          <a:p>
            <a:r>
              <a:rPr lang="en-US" dirty="0" smtClean="0"/>
              <a:t>The same thing happens with the 1st a++. The value, which is 7 is assigned to the 1st %d and then incremented to 8.</a:t>
            </a:r>
          </a:p>
          <a:p>
            <a:r>
              <a:rPr lang="en-US" dirty="0" smtClean="0"/>
              <a:t>Lastly, the value of a gets assigned to the 3rd %d. Hence the values 768 gets printed to the console.</a:t>
            </a:r>
          </a:p>
          <a:p>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rmAutofit fontScale="90000"/>
          </a:bodyPr>
          <a:lstStyle/>
          <a:p>
            <a:r>
              <a:rPr lang="en-US" dirty="0" smtClean="0"/>
              <a:t>Data types</a:t>
            </a:r>
            <a:endParaRPr lang="en-US" dirty="0"/>
          </a:p>
        </p:txBody>
      </p:sp>
      <p:pic>
        <p:nvPicPr>
          <p:cNvPr id="3074" name="Picture 2"/>
          <p:cNvPicPr>
            <a:picLocks noChangeAspect="1" noChangeArrowheads="1"/>
          </p:cNvPicPr>
          <p:nvPr/>
        </p:nvPicPr>
        <p:blipFill>
          <a:blip r:embed="rId2"/>
          <a:srcRect/>
          <a:stretch>
            <a:fillRect/>
          </a:stretch>
        </p:blipFill>
        <p:spPr bwMode="auto">
          <a:xfrm>
            <a:off x="381000" y="1019536"/>
            <a:ext cx="8467724" cy="5414601"/>
          </a:xfrm>
          <a:prstGeom prst="rect">
            <a:avLst/>
          </a:prstGeom>
          <a:noFill/>
          <a:ln w="9525">
            <a:noFill/>
            <a:miter lim="800000"/>
            <a:headEnd/>
            <a:tailEnd/>
          </a:ln>
          <a:effectLst/>
        </p:spPr>
      </p:pic>
      <p:sp>
        <p:nvSpPr>
          <p:cNvPr id="7" name="Oval 6"/>
          <p:cNvSpPr/>
          <p:nvPr/>
        </p:nvSpPr>
        <p:spPr>
          <a:xfrm>
            <a:off x="1524000" y="1524000"/>
            <a:ext cx="2286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914400" y="1524000"/>
            <a:ext cx="7848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14400" y="1371600"/>
            <a:ext cx="7543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676400" y="2057400"/>
            <a:ext cx="609600" cy="369332"/>
          </a:xfrm>
          <a:prstGeom prst="rect">
            <a:avLst/>
          </a:prstGeom>
          <a:noFill/>
        </p:spPr>
        <p:txBody>
          <a:bodyPr wrap="square" rtlCol="0">
            <a:spAutoFit/>
          </a:bodyPr>
          <a:lstStyle/>
          <a:p>
            <a:r>
              <a:rPr lang="en-US" dirty="0" smtClean="0"/>
              <a:t>char</a:t>
            </a:r>
            <a:endParaRPr lang="en-US" dirty="0"/>
          </a:p>
        </p:txBody>
      </p:sp>
      <p:cxnSp>
        <p:nvCxnSpPr>
          <p:cNvPr id="16" name="Straight Connector 15"/>
          <p:cNvCxnSpPr/>
          <p:nvPr/>
        </p:nvCxnSpPr>
        <p:spPr>
          <a:xfrm rot="5400000">
            <a:off x="1524000" y="2286000"/>
            <a:ext cx="3810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2438400"/>
            <a:ext cx="1676400" cy="369332"/>
          </a:xfrm>
          <a:prstGeom prst="rect">
            <a:avLst/>
          </a:prstGeom>
          <a:noFill/>
        </p:spPr>
        <p:txBody>
          <a:bodyPr wrap="square" rtlCol="0">
            <a:spAutoFit/>
          </a:bodyPr>
          <a:lstStyle/>
          <a:p>
            <a:r>
              <a:rPr lang="en-US" dirty="0" smtClean="0"/>
              <a:t>signed </a:t>
            </a:r>
            <a:r>
              <a:rPr lang="en-US" dirty="0" err="1" smtClean="0"/>
              <a:t>int</a:t>
            </a:r>
            <a:r>
              <a:rPr lang="en-US" dirty="0" smtClean="0"/>
              <a:t>/ </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10600" cy="6172200"/>
          </a:xfrm>
        </p:spPr>
        <p:txBody>
          <a:bodyPr>
            <a:normAutofit lnSpcReduction="10000"/>
          </a:bodyPr>
          <a:lstStyle/>
          <a:p>
            <a:pPr>
              <a:buNone/>
            </a:pPr>
            <a:r>
              <a:rPr lang="nn-NO" dirty="0" smtClean="0"/>
              <a:t>int i=0;</a:t>
            </a:r>
          </a:p>
          <a:p>
            <a:pPr>
              <a:buNone/>
            </a:pPr>
            <a:r>
              <a:rPr lang="nn-NO" dirty="0" smtClean="0"/>
              <a:t>printf("%d %d %d %d %d",++i,--i,i++,--i,i++);</a:t>
            </a:r>
          </a:p>
          <a:p>
            <a:pPr>
              <a:buNone/>
            </a:pPr>
            <a:r>
              <a:rPr lang="en-US" dirty="0" smtClean="0"/>
              <a:t>GCC: 1 1 0 1 0</a:t>
            </a:r>
          </a:p>
          <a:p>
            <a:pPr>
              <a:buNone/>
            </a:pPr>
            <a:r>
              <a:rPr lang="en-US" dirty="0" smtClean="0"/>
              <a:t>Turbo:1 0 0 0 0</a:t>
            </a:r>
          </a:p>
          <a:p>
            <a:pPr>
              <a:buNone/>
            </a:pPr>
            <a:endParaRPr lang="en-US" dirty="0" smtClean="0"/>
          </a:p>
          <a:p>
            <a:pPr>
              <a:buNone/>
            </a:pPr>
            <a:r>
              <a:rPr lang="en-US" dirty="0" err="1" smtClean="0"/>
              <a:t>int</a:t>
            </a:r>
            <a:r>
              <a:rPr lang="en-US" dirty="0" smtClean="0"/>
              <a:t> a=2;   </a:t>
            </a:r>
          </a:p>
          <a:p>
            <a:pPr>
              <a:buNone/>
            </a:pPr>
            <a:r>
              <a:rPr lang="en-US" dirty="0" smtClean="0"/>
              <a:t> </a:t>
            </a:r>
            <a:r>
              <a:rPr lang="en-US" dirty="0" err="1" smtClean="0"/>
              <a:t>int</a:t>
            </a:r>
            <a:r>
              <a:rPr lang="en-US" dirty="0" smtClean="0"/>
              <a:t> b=++a + ++a ; (left to right)</a:t>
            </a:r>
          </a:p>
          <a:p>
            <a:pPr>
              <a:buNone/>
            </a:pPr>
            <a:r>
              <a:rPr lang="en-US" dirty="0" smtClean="0"/>
              <a:t> </a:t>
            </a:r>
            <a:r>
              <a:rPr lang="en-US" dirty="0" err="1" smtClean="0"/>
              <a:t>printf</a:t>
            </a:r>
            <a:r>
              <a:rPr lang="en-US" dirty="0" smtClean="0"/>
              <a:t>("%d %</a:t>
            </a:r>
            <a:r>
              <a:rPr lang="en-US" dirty="0" err="1" smtClean="0"/>
              <a:t>d",b,a</a:t>
            </a:r>
            <a:r>
              <a:rPr lang="en-US" dirty="0" smtClean="0"/>
              <a:t>);</a:t>
            </a:r>
          </a:p>
          <a:p>
            <a:pPr>
              <a:buNone/>
            </a:pPr>
            <a:endParaRPr lang="en-US" dirty="0" smtClean="0"/>
          </a:p>
          <a:p>
            <a:pPr>
              <a:buNone/>
            </a:pPr>
            <a:r>
              <a:rPr lang="en-US" dirty="0" smtClean="0"/>
              <a:t>Turbo : 7 4</a:t>
            </a:r>
          </a:p>
          <a:p>
            <a:pPr>
              <a:buNone/>
            </a:pPr>
            <a:r>
              <a:rPr lang="en-US" dirty="0" smtClean="0"/>
              <a:t>GCC: 8 4</a:t>
            </a:r>
          </a:p>
          <a:p>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27000" t="18667" r="28000" b="12889"/>
          <a:stretch>
            <a:fillRect/>
          </a:stretch>
        </p:blipFill>
        <p:spPr bwMode="auto">
          <a:xfrm>
            <a:off x="228600" y="228599"/>
            <a:ext cx="8610600" cy="65845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324600"/>
          </a:xfrm>
        </p:spPr>
        <p:txBody>
          <a:bodyPr>
            <a:normAutofit fontScale="92500" lnSpcReduction="20000"/>
          </a:bodyPr>
          <a:lstStyle/>
          <a:p>
            <a:pPr>
              <a:spcBef>
                <a:spcPts val="0"/>
              </a:spcBef>
            </a:pPr>
            <a:r>
              <a:rPr lang="en-US" b="1" dirty="0" smtClean="0"/>
              <a:t>Relational operators</a:t>
            </a:r>
            <a:r>
              <a:rPr lang="en-US" dirty="0" smtClean="0"/>
              <a:t> are used to compare values of two expressions.</a:t>
            </a:r>
          </a:p>
          <a:p>
            <a:pPr>
              <a:spcBef>
                <a:spcPts val="0"/>
              </a:spcBef>
            </a:pPr>
            <a:endParaRPr lang="en-US" dirty="0" smtClean="0"/>
          </a:p>
          <a:p>
            <a:pPr>
              <a:spcBef>
                <a:spcPts val="0"/>
              </a:spcBef>
            </a:pPr>
            <a:r>
              <a:rPr lang="en-US" dirty="0" smtClean="0"/>
              <a:t>A relational operator checks the relationship between two operands.  </a:t>
            </a:r>
          </a:p>
          <a:p>
            <a:pPr>
              <a:spcBef>
                <a:spcPts val="0"/>
              </a:spcBef>
            </a:pPr>
            <a:endParaRPr lang="en-US" dirty="0" smtClean="0"/>
          </a:p>
          <a:p>
            <a:pPr>
              <a:spcBef>
                <a:spcPts val="0"/>
              </a:spcBef>
            </a:pPr>
            <a:r>
              <a:rPr lang="en-US" b="1" dirty="0" smtClean="0"/>
              <a:t>Relational operators</a:t>
            </a:r>
            <a:r>
              <a:rPr lang="en-US" dirty="0" smtClean="0"/>
              <a:t> are </a:t>
            </a:r>
            <a:r>
              <a:rPr lang="en-US" b="1" dirty="0" smtClean="0"/>
              <a:t>binary operators</a:t>
            </a:r>
            <a:r>
              <a:rPr lang="en-US" dirty="0" smtClean="0"/>
              <a:t> because they require two operands to operate. </a:t>
            </a:r>
          </a:p>
          <a:p>
            <a:pPr>
              <a:spcBef>
                <a:spcPts val="0"/>
              </a:spcBef>
            </a:pPr>
            <a:endParaRPr lang="en-US" dirty="0" smtClean="0"/>
          </a:p>
          <a:p>
            <a:pPr>
              <a:spcBef>
                <a:spcPts val="0"/>
              </a:spcBef>
            </a:pPr>
            <a:r>
              <a:rPr lang="en-US" dirty="0" smtClean="0"/>
              <a:t>An expression which contains the relational operators is called relational expression.</a:t>
            </a:r>
          </a:p>
          <a:p>
            <a:pPr>
              <a:spcBef>
                <a:spcPts val="0"/>
              </a:spcBef>
            </a:pPr>
            <a:endParaRPr lang="en-US" dirty="0" smtClean="0"/>
          </a:p>
          <a:p>
            <a:pPr>
              <a:spcBef>
                <a:spcPts val="0"/>
              </a:spcBef>
            </a:pPr>
            <a:r>
              <a:rPr lang="en-US" dirty="0" smtClean="0"/>
              <a:t>used in </a:t>
            </a:r>
            <a:r>
              <a:rPr lang="en-US" b="1" dirty="0" smtClean="0"/>
              <a:t>decision making and loops.</a:t>
            </a:r>
          </a:p>
          <a:p>
            <a:pPr>
              <a:spcBef>
                <a:spcPts val="0"/>
              </a:spcBef>
            </a:pPr>
            <a:endParaRPr lang="en-US" b="1" dirty="0" smtClean="0"/>
          </a:p>
          <a:p>
            <a:pPr>
              <a:spcBef>
                <a:spcPts val="0"/>
              </a:spcBef>
            </a:pPr>
            <a:r>
              <a:rPr lang="en-US" dirty="0" smtClean="0"/>
              <a:t> </a:t>
            </a:r>
            <a:r>
              <a:rPr lang="en-US" dirty="0" smtClean="0">
                <a:solidFill>
                  <a:srgbClr val="C00000"/>
                </a:solidFill>
              </a:rPr>
              <a:t>In </a:t>
            </a:r>
            <a:r>
              <a:rPr lang="en-US" b="1" dirty="0" smtClean="0">
                <a:solidFill>
                  <a:srgbClr val="C00000"/>
                </a:solidFill>
              </a:rPr>
              <a:t>C</a:t>
            </a:r>
            <a:r>
              <a:rPr lang="en-US" dirty="0" smtClean="0">
                <a:solidFill>
                  <a:srgbClr val="C00000"/>
                </a:solidFill>
              </a:rPr>
              <a:t>, all non-zero values are considered as true ( 1 ) while 0 is considered as false.</a:t>
            </a:r>
            <a:endParaRPr lang="en-US" b="1" dirty="0">
              <a:solidFill>
                <a:srgbClr val="C000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32500" t="25778" r="32500" b="4889"/>
          <a:stretch>
            <a:fillRect/>
          </a:stretch>
        </p:blipFill>
        <p:spPr bwMode="auto">
          <a:xfrm>
            <a:off x="228600" y="228600"/>
            <a:ext cx="5791200" cy="6453051"/>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l="33000" t="29556" r="56500" b="25111"/>
          <a:stretch>
            <a:fillRect/>
          </a:stretch>
        </p:blipFill>
        <p:spPr bwMode="auto">
          <a:xfrm>
            <a:off x="5867400" y="1752600"/>
            <a:ext cx="1752600" cy="4256315"/>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1000" cy="639762"/>
          </a:xfrm>
        </p:spPr>
        <p:txBody>
          <a:bodyPr>
            <a:normAutofit fontScale="90000"/>
          </a:bodyPr>
          <a:lstStyle/>
          <a:p>
            <a:r>
              <a:rPr lang="en-US" dirty="0" smtClean="0"/>
              <a:t>Logical operators</a:t>
            </a:r>
            <a:endParaRPr lang="en-US" dirty="0"/>
          </a:p>
        </p:txBody>
      </p:sp>
      <p:sp>
        <p:nvSpPr>
          <p:cNvPr id="3" name="Content Placeholder 2"/>
          <p:cNvSpPr>
            <a:spLocks noGrp="1"/>
          </p:cNvSpPr>
          <p:nvPr>
            <p:ph idx="1"/>
          </p:nvPr>
        </p:nvSpPr>
        <p:spPr>
          <a:xfrm>
            <a:off x="304800" y="1371600"/>
            <a:ext cx="8610600" cy="5257800"/>
          </a:xfrm>
        </p:spPr>
        <p:txBody>
          <a:bodyPr>
            <a:normAutofit fontScale="85000" lnSpcReduction="20000"/>
          </a:bodyPr>
          <a:lstStyle/>
          <a:p>
            <a:pPr>
              <a:lnSpc>
                <a:spcPct val="150000"/>
              </a:lnSpc>
            </a:pPr>
            <a:r>
              <a:rPr lang="en-US" b="1" dirty="0" smtClean="0"/>
              <a:t>Logical operators</a:t>
            </a:r>
            <a:r>
              <a:rPr lang="en-US" dirty="0" smtClean="0"/>
              <a:t> are used to evaluate two or more conditions.</a:t>
            </a:r>
          </a:p>
          <a:p>
            <a:pPr>
              <a:lnSpc>
                <a:spcPct val="150000"/>
              </a:lnSpc>
            </a:pPr>
            <a:r>
              <a:rPr lang="en-US" dirty="0" smtClean="0"/>
              <a:t>A </a:t>
            </a:r>
            <a:r>
              <a:rPr lang="en-US" b="1" dirty="0" smtClean="0"/>
              <a:t>logical operator</a:t>
            </a:r>
            <a:r>
              <a:rPr lang="en-US" dirty="0" smtClean="0"/>
              <a:t> is a symbol used </a:t>
            </a:r>
            <a:r>
              <a:rPr lang="en-US" b="1" dirty="0" smtClean="0">
                <a:solidFill>
                  <a:srgbClr val="C00000"/>
                </a:solidFill>
              </a:rPr>
              <a:t>to connect two or more expressions.</a:t>
            </a:r>
          </a:p>
          <a:p>
            <a:pPr>
              <a:lnSpc>
                <a:spcPct val="150000"/>
              </a:lnSpc>
            </a:pPr>
            <a:r>
              <a:rPr lang="en-US" dirty="0" smtClean="0"/>
              <a:t>The operands of logical-AND and logical-OR expressions are evaluated from </a:t>
            </a:r>
            <a:r>
              <a:rPr lang="en-US" b="1" dirty="0" smtClean="0"/>
              <a:t>left to right</a:t>
            </a:r>
            <a:r>
              <a:rPr lang="en-US" dirty="0" smtClean="0"/>
              <a:t>. </a:t>
            </a:r>
          </a:p>
          <a:p>
            <a:pPr>
              <a:lnSpc>
                <a:spcPct val="150000"/>
              </a:lnSpc>
            </a:pPr>
            <a:r>
              <a:rPr lang="en-US" dirty="0" smtClean="0"/>
              <a:t>If the value of the first operand is sufficient to determine the result of the operation, the second operand is not evaluated. This is called "</a:t>
            </a:r>
            <a:r>
              <a:rPr lang="en-US" b="1" dirty="0" smtClean="0"/>
              <a:t>short-circuit evaluation</a:t>
            </a:r>
            <a:r>
              <a:rPr lang="en-US" dirty="0" smtClean="0"/>
              <a:t>."</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26500" t="14222" r="27500" b="43111"/>
          <a:stretch>
            <a:fillRect/>
          </a:stretch>
        </p:blipFill>
        <p:spPr bwMode="auto">
          <a:xfrm>
            <a:off x="457200" y="990600"/>
            <a:ext cx="8229600" cy="36576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324600"/>
          </a:xfrm>
        </p:spPr>
        <p:txBody>
          <a:bodyPr numCol="2">
            <a:noAutofit/>
          </a:bodyPr>
          <a:lstStyle/>
          <a:p>
            <a:pPr>
              <a:buNone/>
            </a:pPr>
            <a:r>
              <a:rPr lang="en-US" sz="2000" dirty="0" smtClean="0">
                <a:latin typeface="Times New Roman" pitchFamily="18" charset="0"/>
                <a:cs typeface="Times New Roman" pitchFamily="18" charset="0"/>
              </a:rPr>
              <a:t>#include &lt;</a:t>
            </a:r>
            <a:r>
              <a:rPr lang="en-US" sz="2000" dirty="0" err="1" smtClean="0">
                <a:latin typeface="Times New Roman" pitchFamily="18" charset="0"/>
                <a:cs typeface="Times New Roman" pitchFamily="18" charset="0"/>
              </a:rPr>
              <a:t>stdio.h</a:t>
            </a:r>
            <a:r>
              <a:rPr lang="en-US" sz="2000" dirty="0" smtClean="0">
                <a:latin typeface="Times New Roman" pitchFamily="18" charset="0"/>
                <a:cs typeface="Times New Roman" pitchFamily="18" charset="0"/>
              </a:rPr>
              <a:t>&gt;</a:t>
            </a:r>
          </a:p>
          <a:p>
            <a:pPr>
              <a:buNone/>
            </a:pPr>
            <a:r>
              <a:rPr lang="en-US" sz="2000" dirty="0" err="1" smtClean="0">
                <a:latin typeface="Times New Roman" pitchFamily="18" charset="0"/>
                <a:cs typeface="Times New Roman" pitchFamily="18" charset="0"/>
              </a:rPr>
              <a:t>int</a:t>
            </a:r>
            <a:r>
              <a:rPr lang="en-US" sz="2000" dirty="0" smtClean="0">
                <a:latin typeface="Times New Roman" pitchFamily="18" charset="0"/>
                <a:cs typeface="Times New Roman" pitchFamily="18" charset="0"/>
              </a:rPr>
              <a:t> main()</a:t>
            </a:r>
          </a:p>
          <a:p>
            <a:pPr>
              <a:buNone/>
            </a:pPr>
            <a:r>
              <a:rPr lang="en-US" sz="2000" dirty="0" smtClean="0">
                <a:latin typeface="Times New Roman" pitchFamily="18" charset="0"/>
                <a:cs typeface="Times New Roman" pitchFamily="18" charset="0"/>
              </a:rPr>
              <a:t>{   </a:t>
            </a:r>
          </a:p>
          <a:p>
            <a:pPr>
              <a:buNone/>
            </a:pPr>
            <a:r>
              <a:rPr lang="en-US" sz="2000" dirty="0" err="1" smtClean="0">
                <a:latin typeface="Times New Roman" pitchFamily="18" charset="0"/>
                <a:cs typeface="Times New Roman" pitchFamily="18" charset="0"/>
              </a:rPr>
              <a:t>int</a:t>
            </a:r>
            <a:r>
              <a:rPr lang="en-US" sz="2000" dirty="0" smtClean="0">
                <a:latin typeface="Times New Roman" pitchFamily="18" charset="0"/>
                <a:cs typeface="Times New Roman" pitchFamily="18" charset="0"/>
              </a:rPr>
              <a:t> a=10,b=0; </a:t>
            </a:r>
          </a:p>
          <a:p>
            <a:pPr>
              <a:buNone/>
            </a:pPr>
            <a:r>
              <a:rPr lang="en-US" sz="2000" dirty="0" smtClean="0">
                <a:latin typeface="Times New Roman" pitchFamily="18" charset="0"/>
                <a:cs typeface="Times New Roman" pitchFamily="18" charset="0"/>
              </a:rPr>
              <a:t>if ( ( a&gt;b ) || ( a/b == 0 ) )   </a:t>
            </a:r>
          </a:p>
          <a:p>
            <a:pPr>
              <a:buNone/>
            </a:pPr>
            <a:r>
              <a:rPr lang="en-US" sz="2000" dirty="0" err="1" smtClean="0">
                <a:latin typeface="Times New Roman" pitchFamily="18" charset="0"/>
                <a:cs typeface="Times New Roman" pitchFamily="18" charset="0"/>
              </a:rPr>
              <a:t>printf</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hai</a:t>
            </a:r>
            <a:r>
              <a:rPr lang="en-US" sz="2000" dirty="0" smtClean="0">
                <a:latin typeface="Times New Roman" pitchFamily="18" charset="0"/>
                <a:cs typeface="Times New Roman" pitchFamily="18" charset="0"/>
              </a:rPr>
              <a:t>");   </a:t>
            </a:r>
          </a:p>
          <a:p>
            <a:pPr>
              <a:buNone/>
            </a:pPr>
            <a:r>
              <a:rPr lang="en-US" sz="2000" dirty="0" smtClean="0">
                <a:latin typeface="Times New Roman" pitchFamily="18" charset="0"/>
                <a:cs typeface="Times New Roman" pitchFamily="18" charset="0"/>
              </a:rPr>
              <a:t>else   </a:t>
            </a:r>
          </a:p>
          <a:p>
            <a:pPr>
              <a:buNone/>
            </a:pPr>
            <a:r>
              <a:rPr lang="en-US" sz="2000" dirty="0" err="1" smtClean="0">
                <a:latin typeface="Times New Roman" pitchFamily="18" charset="0"/>
                <a:cs typeface="Times New Roman" pitchFamily="18" charset="0"/>
              </a:rPr>
              <a:t>printf</a:t>
            </a:r>
            <a:r>
              <a:rPr lang="en-US" sz="2000" dirty="0" smtClean="0">
                <a:latin typeface="Times New Roman" pitchFamily="18" charset="0"/>
                <a:cs typeface="Times New Roman" pitchFamily="18" charset="0"/>
              </a:rPr>
              <a:t>("false");   </a:t>
            </a:r>
          </a:p>
          <a:p>
            <a:pPr>
              <a:buNone/>
            </a:pPr>
            <a:r>
              <a:rPr lang="en-US" sz="2000" dirty="0" smtClean="0">
                <a:latin typeface="Times New Roman" pitchFamily="18" charset="0"/>
                <a:cs typeface="Times New Roman" pitchFamily="18" charset="0"/>
              </a:rPr>
              <a:t> return 0;</a:t>
            </a:r>
          </a:p>
          <a:p>
            <a:pPr>
              <a:buNone/>
            </a:pPr>
            <a:r>
              <a:rPr lang="en-US" sz="2000" dirty="0" smtClean="0">
                <a:latin typeface="Times New Roman" pitchFamily="18" charset="0"/>
                <a:cs typeface="Times New Roman" pitchFamily="18" charset="0"/>
              </a:rPr>
              <a:t>}</a:t>
            </a:r>
          </a:p>
          <a:p>
            <a:pPr>
              <a:buNone/>
            </a:pP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what is the output of the following code?</a:t>
            </a:r>
          </a:p>
          <a:p>
            <a:pPr>
              <a:buNone/>
            </a:pPr>
            <a:endParaRPr lang="en-US" sz="2000" dirty="0" smtClean="0">
              <a:latin typeface="Times New Roman" pitchFamily="18" charset="0"/>
              <a:cs typeface="Times New Roman" pitchFamily="18" charset="0"/>
            </a:endParaRPr>
          </a:p>
          <a:p>
            <a:pPr>
              <a:buNone/>
            </a:pPr>
            <a:r>
              <a:rPr lang="en-US" sz="2000" dirty="0" err="1" smtClean="0">
                <a:solidFill>
                  <a:srgbClr val="FF0066"/>
                </a:solidFill>
                <a:latin typeface="Times New Roman" pitchFamily="18" charset="0"/>
                <a:cs typeface="Times New Roman" pitchFamily="18" charset="0"/>
              </a:rPr>
              <a:t>hai</a:t>
            </a:r>
            <a:endParaRPr lang="en-US" sz="2000" dirty="0" smtClean="0">
              <a:solidFill>
                <a:srgbClr val="FF0066"/>
              </a:solidFill>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false</a:t>
            </a:r>
          </a:p>
          <a:p>
            <a:pPr>
              <a:buNone/>
            </a:pPr>
            <a:r>
              <a:rPr lang="en-US" sz="2000" dirty="0" smtClean="0">
                <a:latin typeface="Times New Roman" pitchFamily="18" charset="0"/>
                <a:cs typeface="Times New Roman" pitchFamily="18" charset="0"/>
              </a:rPr>
              <a:t>error</a:t>
            </a:r>
          </a:p>
          <a:p>
            <a:pPr>
              <a:buNone/>
            </a:pP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#include &lt;</a:t>
            </a:r>
            <a:r>
              <a:rPr lang="en-US" sz="2000" dirty="0" err="1" smtClean="0">
                <a:latin typeface="Times New Roman" pitchFamily="18" charset="0"/>
                <a:cs typeface="Times New Roman" pitchFamily="18" charset="0"/>
              </a:rPr>
              <a:t>stdio.h</a:t>
            </a:r>
            <a:r>
              <a:rPr lang="en-US" sz="2000" dirty="0" smtClean="0">
                <a:latin typeface="Times New Roman" pitchFamily="18" charset="0"/>
                <a:cs typeface="Times New Roman" pitchFamily="18" charset="0"/>
              </a:rPr>
              <a:t>&gt;</a:t>
            </a:r>
          </a:p>
          <a:p>
            <a:pPr>
              <a:buNone/>
            </a:pPr>
            <a:r>
              <a:rPr lang="en-US" sz="2000" dirty="0" err="1" smtClean="0">
                <a:latin typeface="Times New Roman" pitchFamily="18" charset="0"/>
                <a:cs typeface="Times New Roman" pitchFamily="18" charset="0"/>
              </a:rPr>
              <a:t>int</a:t>
            </a:r>
            <a:r>
              <a:rPr lang="en-US" sz="2000" dirty="0" smtClean="0">
                <a:latin typeface="Times New Roman" pitchFamily="18" charset="0"/>
                <a:cs typeface="Times New Roman" pitchFamily="18" charset="0"/>
              </a:rPr>
              <a:t> main()</a:t>
            </a:r>
          </a:p>
          <a:p>
            <a:pPr>
              <a:buNone/>
            </a:pPr>
            <a:r>
              <a:rPr lang="en-US" sz="2000" dirty="0" smtClean="0">
                <a:latin typeface="Times New Roman" pitchFamily="18" charset="0"/>
                <a:cs typeface="Times New Roman" pitchFamily="18" charset="0"/>
              </a:rPr>
              <a:t>{   </a:t>
            </a:r>
          </a:p>
          <a:p>
            <a:pPr>
              <a:buNone/>
            </a:pPr>
            <a:r>
              <a:rPr lang="en-US" sz="2000" dirty="0" err="1" smtClean="0">
                <a:latin typeface="Times New Roman" pitchFamily="18" charset="0"/>
                <a:cs typeface="Times New Roman" pitchFamily="18" charset="0"/>
              </a:rPr>
              <a:t>int</a:t>
            </a:r>
            <a:r>
              <a:rPr lang="en-US" sz="2000" dirty="0" smtClean="0">
                <a:latin typeface="Times New Roman" pitchFamily="18" charset="0"/>
                <a:cs typeface="Times New Roman" pitchFamily="18" charset="0"/>
              </a:rPr>
              <a:t> a=10,b=0; </a:t>
            </a:r>
          </a:p>
          <a:p>
            <a:pPr>
              <a:buNone/>
            </a:pPr>
            <a:r>
              <a:rPr lang="en-US" sz="2000" dirty="0" smtClean="0">
                <a:latin typeface="Times New Roman" pitchFamily="18" charset="0"/>
                <a:cs typeface="Times New Roman" pitchFamily="18" charset="0"/>
              </a:rPr>
              <a:t>if ( ( a&gt;b ) | ( a/b == 0 ) )   </a:t>
            </a:r>
          </a:p>
          <a:p>
            <a:pPr>
              <a:buNone/>
            </a:pPr>
            <a:r>
              <a:rPr lang="en-US" sz="2000" dirty="0" err="1" smtClean="0">
                <a:latin typeface="Times New Roman" pitchFamily="18" charset="0"/>
                <a:cs typeface="Times New Roman" pitchFamily="18" charset="0"/>
              </a:rPr>
              <a:t>printf</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hai</a:t>
            </a:r>
            <a:r>
              <a:rPr lang="en-US" sz="2000" dirty="0" smtClean="0">
                <a:latin typeface="Times New Roman" pitchFamily="18" charset="0"/>
                <a:cs typeface="Times New Roman" pitchFamily="18" charset="0"/>
              </a:rPr>
              <a:t>");   </a:t>
            </a:r>
          </a:p>
          <a:p>
            <a:pPr>
              <a:buNone/>
            </a:pPr>
            <a:r>
              <a:rPr lang="en-US" sz="2000" dirty="0" smtClean="0">
                <a:latin typeface="Times New Roman" pitchFamily="18" charset="0"/>
                <a:cs typeface="Times New Roman" pitchFamily="18" charset="0"/>
              </a:rPr>
              <a:t>else   </a:t>
            </a:r>
          </a:p>
          <a:p>
            <a:pPr>
              <a:buNone/>
            </a:pPr>
            <a:r>
              <a:rPr lang="en-US" sz="2000" dirty="0" err="1" smtClean="0">
                <a:latin typeface="Times New Roman" pitchFamily="18" charset="0"/>
                <a:cs typeface="Times New Roman" pitchFamily="18" charset="0"/>
              </a:rPr>
              <a:t>printf</a:t>
            </a:r>
            <a:r>
              <a:rPr lang="en-US" sz="2000" dirty="0" smtClean="0">
                <a:latin typeface="Times New Roman" pitchFamily="18" charset="0"/>
                <a:cs typeface="Times New Roman" pitchFamily="18" charset="0"/>
              </a:rPr>
              <a:t>("false");   </a:t>
            </a:r>
          </a:p>
          <a:p>
            <a:pPr>
              <a:buNone/>
            </a:pPr>
            <a:r>
              <a:rPr lang="en-US" sz="2000" dirty="0" smtClean="0">
                <a:latin typeface="Times New Roman" pitchFamily="18" charset="0"/>
                <a:cs typeface="Times New Roman" pitchFamily="18" charset="0"/>
              </a:rPr>
              <a:t> return 0;</a:t>
            </a:r>
          </a:p>
          <a:p>
            <a:pPr>
              <a:buNone/>
            </a:pPr>
            <a:r>
              <a:rPr lang="en-US" sz="2000" dirty="0" smtClean="0">
                <a:latin typeface="Times New Roman" pitchFamily="18" charset="0"/>
                <a:cs typeface="Times New Roman" pitchFamily="18" charset="0"/>
              </a:rPr>
              <a:t>}</a:t>
            </a:r>
          </a:p>
          <a:p>
            <a:pPr>
              <a:buNone/>
            </a:pP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what is the output of the following code?</a:t>
            </a:r>
          </a:p>
          <a:p>
            <a:pPr>
              <a:buNone/>
            </a:pPr>
            <a:endParaRPr lang="en-US" sz="2000" dirty="0" smtClean="0">
              <a:latin typeface="Times New Roman" pitchFamily="18" charset="0"/>
              <a:cs typeface="Times New Roman" pitchFamily="18" charset="0"/>
            </a:endParaRPr>
          </a:p>
          <a:p>
            <a:pPr>
              <a:buNone/>
            </a:pPr>
            <a:r>
              <a:rPr lang="en-US" sz="2000" dirty="0" err="1" smtClean="0">
                <a:latin typeface="Times New Roman" pitchFamily="18" charset="0"/>
                <a:cs typeface="Times New Roman" pitchFamily="18" charset="0"/>
              </a:rPr>
              <a:t>hai</a:t>
            </a: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false</a:t>
            </a:r>
          </a:p>
          <a:p>
            <a:pPr>
              <a:buNone/>
            </a:pPr>
            <a:r>
              <a:rPr lang="en-US" sz="2000" dirty="0" smtClean="0">
                <a:solidFill>
                  <a:srgbClr val="FF0066"/>
                </a:solidFill>
                <a:latin typeface="Times New Roman" pitchFamily="18" charset="0"/>
                <a:cs typeface="Times New Roman" pitchFamily="18" charset="0"/>
              </a:rPr>
              <a:t>error</a:t>
            </a:r>
          </a:p>
          <a:p>
            <a:pPr>
              <a:buNone/>
            </a:pP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endParaRPr lang="en-US" sz="2000" dirty="0" smtClean="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32500" t="25778" r="29000" b="4889"/>
          <a:stretch>
            <a:fillRect/>
          </a:stretch>
        </p:blipFill>
        <p:spPr bwMode="auto">
          <a:xfrm>
            <a:off x="0" y="228600"/>
            <a:ext cx="5867400" cy="5943600"/>
          </a:xfrm>
          <a:prstGeom prst="rect">
            <a:avLst/>
          </a:prstGeom>
          <a:noFill/>
          <a:ln w="9525">
            <a:noFill/>
            <a:miter lim="800000"/>
            <a:headEnd/>
            <a:tailEnd/>
          </a:ln>
          <a:effectLst/>
        </p:spPr>
      </p:pic>
      <p:sp>
        <p:nvSpPr>
          <p:cNvPr id="4099" name="Rectangle 3"/>
          <p:cNvSpPr>
            <a:spLocks noChangeArrowheads="1"/>
          </p:cNvSpPr>
          <p:nvPr/>
        </p:nvSpPr>
        <p:spPr bwMode="auto">
          <a:xfrm>
            <a:off x="5867400" y="1143000"/>
            <a:ext cx="2971800" cy="4616648"/>
          </a:xfrm>
          <a:prstGeom prst="rect">
            <a:avLst/>
          </a:prstGeom>
          <a:solidFill>
            <a:srgbClr val="F5F5F5"/>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Output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5265E"/>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5265E"/>
                </a:solidFill>
                <a:effectLst/>
                <a:latin typeface="Times New Roman" pitchFamily="18" charset="0"/>
                <a:cs typeface="Times New Roman" pitchFamily="18" charset="0"/>
              </a:rPr>
              <a:t>(a == b) &amp;&amp; (c &gt; b) is 1</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rgbClr val="25265E"/>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5265E"/>
                </a:solidFill>
                <a:effectLst/>
                <a:latin typeface="Times New Roman" pitchFamily="18" charset="0"/>
                <a:cs typeface="Times New Roman" pitchFamily="18" charset="0"/>
              </a:rPr>
              <a:t>(a == b) &amp;&amp; (c &lt; b) is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5265E"/>
                </a:solidFill>
                <a:effectLst/>
                <a:latin typeface="Times New Roman"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5265E"/>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5265E"/>
                </a:solidFill>
                <a:effectLst/>
                <a:latin typeface="Times New Roman" pitchFamily="18" charset="0"/>
                <a:cs typeface="Times New Roman" pitchFamily="18" charset="0"/>
              </a:rPr>
              <a:t>(a == b) || (c &lt; b) is 1</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rgbClr val="25265E"/>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5265E"/>
                </a:solidFill>
                <a:effectLst/>
                <a:latin typeface="Times New Roman" pitchFamily="18" charset="0"/>
                <a:cs typeface="Times New Roman" pitchFamily="18" charset="0"/>
              </a:rPr>
              <a:t> (a != b) || (c &lt; b) is 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5265E"/>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5265E"/>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5265E"/>
                </a:solidFill>
                <a:effectLst/>
                <a:latin typeface="Times New Roman" pitchFamily="18" charset="0"/>
                <a:cs typeface="Times New Roman" pitchFamily="18" charset="0"/>
              </a:rPr>
              <a:t> !(a != b) is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5265E"/>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5265E"/>
                </a:solidFill>
                <a:effectLst/>
                <a:latin typeface="Times New Roman" pitchFamily="18" charset="0"/>
                <a:cs typeface="Times New Roman" pitchFamily="18" charset="0"/>
              </a:rPr>
              <a:t> !(a == b) is 0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b="1" dirty="0" smtClean="0"/>
              <a:t>Relational operators</a:t>
            </a:r>
            <a:r>
              <a:rPr lang="en-US" dirty="0" smtClean="0"/>
              <a:t> compare values and return either TRUE or FALSE. </a:t>
            </a:r>
          </a:p>
          <a:p>
            <a:r>
              <a:rPr lang="en-US" b="1" dirty="0" smtClean="0"/>
              <a:t>Logical operators</a:t>
            </a:r>
            <a:r>
              <a:rPr lang="en-US" dirty="0" smtClean="0"/>
              <a:t> perform </a:t>
            </a:r>
            <a:r>
              <a:rPr lang="en-US" b="1" dirty="0" smtClean="0"/>
              <a:t>logical</a:t>
            </a:r>
            <a:r>
              <a:rPr lang="en-US" dirty="0" smtClean="0"/>
              <a:t> operations on TRUE and FALSE. </a:t>
            </a:r>
          </a:p>
          <a:p>
            <a:r>
              <a:rPr lang="en-US" b="1" dirty="0" smtClean="0"/>
              <a:t>relational operators</a:t>
            </a:r>
            <a:r>
              <a:rPr lang="en-US" dirty="0" smtClean="0"/>
              <a:t> return the integers 0 or 1, where 0 stands for false and any non-zero value stands for true.</a:t>
            </a:r>
          </a:p>
          <a:p>
            <a:r>
              <a:rPr lang="en-US" dirty="0" smtClean="0"/>
              <a:t>These </a:t>
            </a:r>
            <a:r>
              <a:rPr lang="en-US" b="1" dirty="0" smtClean="0"/>
              <a:t>operators</a:t>
            </a:r>
            <a:r>
              <a:rPr lang="en-US" dirty="0" smtClean="0"/>
              <a:t> are used for decision making in </a:t>
            </a:r>
            <a:r>
              <a:rPr lang="en-US" b="1" dirty="0" smtClean="0"/>
              <a:t>C</a:t>
            </a:r>
            <a:r>
              <a:rPr lang="en-US" dirty="0" smtClean="0"/>
              <a:t> language.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411162"/>
          </a:xfrm>
        </p:spPr>
        <p:txBody>
          <a:bodyPr>
            <a:normAutofit fontScale="90000"/>
          </a:bodyPr>
          <a:lstStyle/>
          <a:p>
            <a:r>
              <a:rPr lang="en-US" dirty="0" smtClean="0"/>
              <a:t>Bitwise operator</a:t>
            </a:r>
            <a:endParaRPr lang="en-US" dirty="0"/>
          </a:p>
        </p:txBody>
      </p:sp>
      <p:sp>
        <p:nvSpPr>
          <p:cNvPr id="3" name="Content Placeholder 2"/>
          <p:cNvSpPr>
            <a:spLocks noGrp="1"/>
          </p:cNvSpPr>
          <p:nvPr>
            <p:ph idx="1"/>
          </p:nvPr>
        </p:nvSpPr>
        <p:spPr>
          <a:xfrm>
            <a:off x="304800" y="914400"/>
            <a:ext cx="8610600" cy="5791200"/>
          </a:xfrm>
        </p:spPr>
        <p:txBody>
          <a:bodyPr/>
          <a:lstStyle/>
          <a:p>
            <a:r>
              <a:rPr lang="en-US" b="1" dirty="0" smtClean="0"/>
              <a:t>BITWISE OPERATORS</a:t>
            </a:r>
            <a:r>
              <a:rPr lang="en-US" dirty="0" smtClean="0"/>
              <a:t> are used for manipulating data at the bit level, also called bit level programming.</a:t>
            </a:r>
          </a:p>
          <a:p>
            <a:r>
              <a:rPr lang="en-US" dirty="0" smtClean="0"/>
              <a:t>They are used in numerical computations to make the calculation process faster.</a:t>
            </a:r>
            <a:endParaRPr lang="en-US" dirty="0"/>
          </a:p>
        </p:txBody>
      </p:sp>
      <p:pic>
        <p:nvPicPr>
          <p:cNvPr id="4" name="Picture 2"/>
          <p:cNvPicPr>
            <a:picLocks noChangeAspect="1" noChangeArrowheads="1"/>
          </p:cNvPicPr>
          <p:nvPr/>
        </p:nvPicPr>
        <p:blipFill>
          <a:blip r:embed="rId2"/>
          <a:srcRect l="26500" t="58667" r="27500" b="9333"/>
          <a:stretch>
            <a:fillRect/>
          </a:stretch>
        </p:blipFill>
        <p:spPr bwMode="auto">
          <a:xfrm>
            <a:off x="304800" y="3962400"/>
            <a:ext cx="8229600" cy="27432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dirty="0" smtClean="0"/>
              <a:t>Floating Point </a:t>
            </a:r>
            <a:br>
              <a:rPr lang="en-US" dirty="0" smtClean="0"/>
            </a:br>
            <a:r>
              <a:rPr lang="en-US" sz="2700" dirty="0" smtClean="0"/>
              <a:t>(always signed) </a:t>
            </a:r>
            <a:r>
              <a:rPr lang="en-US" dirty="0" smtClean="0"/>
              <a:t>: </a:t>
            </a:r>
            <a:r>
              <a:rPr lang="en-US" sz="2700" dirty="0" smtClean="0"/>
              <a:t>fractional and Exponential form </a:t>
            </a:r>
            <a:endParaRPr lang="en-US" sz="2700" dirty="0"/>
          </a:p>
        </p:txBody>
      </p:sp>
      <p:pic>
        <p:nvPicPr>
          <p:cNvPr id="2051" name="Picture 3"/>
          <p:cNvPicPr>
            <a:picLocks noChangeAspect="1" noChangeArrowheads="1"/>
          </p:cNvPicPr>
          <p:nvPr/>
        </p:nvPicPr>
        <p:blipFill>
          <a:blip r:embed="rId2"/>
          <a:srcRect/>
          <a:stretch>
            <a:fillRect/>
          </a:stretch>
        </p:blipFill>
        <p:spPr bwMode="auto">
          <a:xfrm>
            <a:off x="152400" y="1066800"/>
            <a:ext cx="8315325" cy="1600200"/>
          </a:xfrm>
          <a:prstGeom prst="rect">
            <a:avLst/>
          </a:prstGeom>
          <a:noFill/>
          <a:ln w="9525">
            <a:noFill/>
            <a:miter lim="800000"/>
            <a:headEnd/>
            <a:tailEnd/>
          </a:ln>
          <a:effectLst/>
        </p:spPr>
      </p:pic>
      <p:sp>
        <p:nvSpPr>
          <p:cNvPr id="6" name="TextBox 5"/>
          <p:cNvSpPr txBox="1"/>
          <p:nvPr/>
        </p:nvSpPr>
        <p:spPr>
          <a:xfrm>
            <a:off x="228600" y="2915483"/>
            <a:ext cx="8915400" cy="4018717"/>
          </a:xfrm>
          <a:prstGeom prst="rect">
            <a:avLst/>
          </a:prstGeom>
          <a:noFill/>
        </p:spPr>
        <p:txBody>
          <a:bodyPr wrap="square" numCol="2" rtlCol="0">
            <a:spAutoFit/>
          </a:bodyPr>
          <a:lstStyle/>
          <a:p>
            <a:r>
              <a:rPr lang="en-US" dirty="0" smtClean="0"/>
              <a:t>10</a:t>
            </a:r>
          </a:p>
          <a:p>
            <a:r>
              <a:rPr lang="en-US" dirty="0" smtClean="0"/>
              <a:t>10.345533</a:t>
            </a:r>
          </a:p>
          <a:p>
            <a:r>
              <a:rPr lang="en-US" dirty="0" smtClean="0"/>
              <a:t>Signed: able to hold both positive and negative values</a:t>
            </a:r>
          </a:p>
          <a:p>
            <a:r>
              <a:rPr lang="en-US" dirty="0" smtClean="0"/>
              <a:t>Unsigned : never be negative.</a:t>
            </a:r>
          </a:p>
          <a:p>
            <a:endParaRPr lang="en-US" dirty="0"/>
          </a:p>
          <a:p>
            <a:pPr>
              <a:buFont typeface="Arial" pitchFamily="34" charset="0"/>
              <a:buChar char="•"/>
            </a:pPr>
            <a:r>
              <a:rPr lang="en-US" dirty="0" smtClean="0"/>
              <a:t>Characters are stored as per their ASCII values.(American Standard Code for Information  Interchange)    </a:t>
            </a:r>
            <a:r>
              <a:rPr lang="en-US" dirty="0" err="1" smtClean="0"/>
              <a:t>eg</a:t>
            </a:r>
            <a:r>
              <a:rPr lang="en-US" dirty="0" smtClean="0"/>
              <a:t> ‘A’ equivalent decimal is 65</a:t>
            </a:r>
          </a:p>
          <a:p>
            <a:pPr>
              <a:buFont typeface="Arial" pitchFamily="34" charset="0"/>
              <a:buChar char="•"/>
            </a:pPr>
            <a:r>
              <a:rPr lang="en-US" dirty="0" smtClean="0"/>
              <a:t>‘a’  ‘v’   ‘g’    ‘t’    ‘1’   ‘5’   ’65’   - character constants/literals</a:t>
            </a:r>
          </a:p>
          <a:p>
            <a:pPr>
              <a:buFont typeface="Arial" pitchFamily="34" charset="0"/>
              <a:buChar char="•"/>
            </a:pPr>
            <a:r>
              <a:rPr lang="en-US" dirty="0" smtClean="0"/>
              <a:t>“</a:t>
            </a:r>
            <a:r>
              <a:rPr lang="en-US" dirty="0" err="1" smtClean="0"/>
              <a:t>hai</a:t>
            </a:r>
            <a:r>
              <a:rPr lang="en-US" dirty="0" smtClean="0"/>
              <a:t>” – string literal or constant</a:t>
            </a:r>
          </a:p>
          <a:p>
            <a:endParaRPr lang="en-US" dirty="0" smtClean="0"/>
          </a:p>
          <a:p>
            <a:r>
              <a:rPr lang="en-US" dirty="0" smtClean="0"/>
              <a:t>   </a:t>
            </a:r>
            <a:r>
              <a:rPr lang="en-US" dirty="0" err="1" smtClean="0"/>
              <a:t>Datatype</a:t>
            </a:r>
            <a:r>
              <a:rPr lang="en-US" dirty="0" smtClean="0"/>
              <a:t> </a:t>
            </a:r>
            <a:r>
              <a:rPr lang="en-US" dirty="0" err="1" smtClean="0"/>
              <a:t>varname</a:t>
            </a:r>
            <a:r>
              <a:rPr lang="en-US" dirty="0" smtClean="0"/>
              <a:t>=value;</a:t>
            </a:r>
          </a:p>
          <a:p>
            <a:r>
              <a:rPr lang="en-US" dirty="0" smtClean="0"/>
              <a:t>   char </a:t>
            </a:r>
            <a:r>
              <a:rPr lang="en-US" dirty="0" err="1" smtClean="0"/>
              <a:t>ch</a:t>
            </a:r>
            <a:r>
              <a:rPr lang="en-US" dirty="0" smtClean="0"/>
              <a:t>=‘A’; </a:t>
            </a:r>
            <a:endParaRPr lang="en-US" dirty="0"/>
          </a:p>
          <a:p>
            <a:r>
              <a:rPr lang="en-US" dirty="0" smtClean="0"/>
              <a:t>   </a:t>
            </a:r>
            <a:r>
              <a:rPr lang="en-US" dirty="0" err="1" smtClean="0"/>
              <a:t>Eg</a:t>
            </a:r>
            <a:endParaRPr lang="en-US" dirty="0" smtClean="0"/>
          </a:p>
          <a:p>
            <a:r>
              <a:rPr lang="en-US" dirty="0" smtClean="0"/>
              <a:t> signed char ch1=255;        (-128 to 127)</a:t>
            </a:r>
          </a:p>
          <a:p>
            <a:r>
              <a:rPr lang="en-US" dirty="0" smtClean="0"/>
              <a:t> unsigned char ch2=255;        (0 to 255)</a:t>
            </a:r>
          </a:p>
          <a:p>
            <a:r>
              <a:rPr lang="en-US" dirty="0" smtClean="0"/>
              <a:t> </a:t>
            </a:r>
            <a:r>
              <a:rPr lang="en-US" dirty="0" err="1" smtClean="0"/>
              <a:t>printf</a:t>
            </a:r>
            <a:r>
              <a:rPr lang="en-US" dirty="0" smtClean="0"/>
              <a:t>(“%</a:t>
            </a:r>
            <a:r>
              <a:rPr lang="en-US" dirty="0" err="1" smtClean="0"/>
              <a:t>d%d</a:t>
            </a:r>
            <a:r>
              <a:rPr lang="en-US" dirty="0" smtClean="0"/>
              <a:t>”, ch1,ch2);</a:t>
            </a:r>
          </a:p>
          <a:p>
            <a:r>
              <a:rPr lang="en-US" dirty="0" smtClean="0"/>
              <a:t> Output : -1,255</a:t>
            </a:r>
          </a:p>
          <a:p>
            <a:endParaRPr lang="en-US" dirty="0" smtClean="0"/>
          </a:p>
          <a:p>
            <a:r>
              <a:rPr lang="en-US" b="1" u="sng" dirty="0" smtClean="0">
                <a:solidFill>
                  <a:srgbClr val="C00000"/>
                </a:solidFill>
              </a:rPr>
              <a:t>Exponential / scientific form:</a:t>
            </a:r>
          </a:p>
          <a:p>
            <a:r>
              <a:rPr lang="en-US" dirty="0" smtClean="0"/>
              <a:t>0.000342 =&gt; 3.42e-4</a:t>
            </a:r>
          </a:p>
          <a:p>
            <a:r>
              <a:rPr lang="en-US" dirty="0" smtClean="0"/>
              <a:t>7500000000 =&gt; 7.5e9 or 75E8</a:t>
            </a:r>
          </a:p>
        </p:txBody>
      </p:sp>
      <p:sp>
        <p:nvSpPr>
          <p:cNvPr id="5" name="Right Brace 4"/>
          <p:cNvSpPr/>
          <p:nvPr/>
        </p:nvSpPr>
        <p:spPr>
          <a:xfrm>
            <a:off x="7239000" y="1828800"/>
            <a:ext cx="3048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7543800" y="1542871"/>
            <a:ext cx="1600200" cy="1200329"/>
          </a:xfrm>
          <a:prstGeom prst="rect">
            <a:avLst/>
          </a:prstGeom>
          <a:noFill/>
        </p:spPr>
        <p:txBody>
          <a:bodyPr wrap="square" rtlCol="0">
            <a:spAutoFit/>
          </a:bodyPr>
          <a:lstStyle/>
          <a:p>
            <a:r>
              <a:rPr lang="en-US" dirty="0" smtClean="0"/>
              <a:t>Based on the compiler the size may get varied</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26000" t="15111" r="27500" b="7556"/>
          <a:stretch>
            <a:fillRect/>
          </a:stretch>
        </p:blipFill>
        <p:spPr bwMode="auto">
          <a:xfrm>
            <a:off x="457200" y="228600"/>
            <a:ext cx="7010400" cy="579120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l="27000" t="55111" r="27500" b="36000"/>
          <a:stretch>
            <a:fillRect/>
          </a:stretch>
        </p:blipFill>
        <p:spPr bwMode="auto">
          <a:xfrm>
            <a:off x="609600" y="5943600"/>
            <a:ext cx="6934200" cy="76200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7924800" cy="2590800"/>
          </a:xfrm>
        </p:spPr>
        <p:txBody>
          <a:bodyPr>
            <a:normAutofit fontScale="55000" lnSpcReduction="20000"/>
          </a:bodyPr>
          <a:lstStyle/>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a:buNone/>
            </a:pPr>
            <a:r>
              <a:rPr lang="en-US" b="1"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a=6, b=14;  // variable declarations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("The output of the Bitwise AND operator </a:t>
            </a:r>
            <a:r>
              <a:rPr lang="en-US" dirty="0" err="1" smtClean="0">
                <a:latin typeface="Times New Roman" pitchFamily="18" charset="0"/>
                <a:cs typeface="Times New Roman" pitchFamily="18" charset="0"/>
              </a:rPr>
              <a:t>a&amp;b</a:t>
            </a:r>
            <a:r>
              <a:rPr lang="en-US" dirty="0" smtClean="0">
                <a:latin typeface="Times New Roman" pitchFamily="18" charset="0"/>
                <a:cs typeface="Times New Roman" pitchFamily="18" charset="0"/>
              </a:rPr>
              <a:t> is %</a:t>
            </a:r>
            <a:r>
              <a:rPr lang="en-US" dirty="0" err="1" smtClean="0">
                <a:latin typeface="Times New Roman" pitchFamily="18" charset="0"/>
                <a:cs typeface="Times New Roman" pitchFamily="18" charset="0"/>
              </a:rPr>
              <a:t>d",a&amp;b</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return</a:t>
            </a:r>
            <a:r>
              <a:rPr lang="en-US" dirty="0" smtClean="0">
                <a:latin typeface="Times New Roman" pitchFamily="18" charset="0"/>
                <a:cs typeface="Times New Roman" pitchFamily="18" charset="0"/>
              </a:rPr>
              <a:t> 0;  </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Binary representation of a and b are in 32-bit architecture(</a:t>
            </a:r>
            <a:r>
              <a:rPr lang="en-US" dirty="0" err="1" smtClean="0">
                <a:latin typeface="Times New Roman" pitchFamily="18" charset="0"/>
                <a:cs typeface="Times New Roman" pitchFamily="18" charset="0"/>
              </a:rPr>
              <a:t>ie</a:t>
            </a:r>
            <a:r>
              <a:rPr lang="en-US" dirty="0" smtClean="0">
                <a:latin typeface="Times New Roman" pitchFamily="18" charset="0"/>
                <a:cs typeface="Times New Roman" pitchFamily="18" charset="0"/>
              </a:rPr>
              <a:t> 2bytes for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a:t>
            </a:r>
          </a:p>
          <a:p>
            <a:pPr>
              <a:buNone/>
            </a:pPr>
            <a:r>
              <a:rPr lang="en-US" b="1" dirty="0" smtClean="0">
                <a:latin typeface="Times New Roman" pitchFamily="18" charset="0"/>
                <a:cs typeface="Times New Roman" pitchFamily="18" charset="0"/>
              </a:rPr>
              <a:t>a AND b = 0000000000000110 &amp;&amp; 0000000000001110 = 0000000000000110</a:t>
            </a:r>
          </a:p>
          <a:p>
            <a:pPr>
              <a:buNone/>
            </a:pPr>
            <a:endParaRPr lang="en-US" b="1" dirty="0" smtClean="0">
              <a:latin typeface="Times New Roman" pitchFamily="18" charset="0"/>
              <a:cs typeface="Times New Roman" pitchFamily="18" charset="0"/>
            </a:endParaRPr>
          </a:p>
          <a:p>
            <a:pPr>
              <a:buNone/>
            </a:pPr>
            <a:endParaRPr lang="en-US" b="1"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pic>
        <p:nvPicPr>
          <p:cNvPr id="77826" name="Picture 2"/>
          <p:cNvPicPr>
            <a:picLocks noChangeAspect="1" noChangeArrowheads="1"/>
          </p:cNvPicPr>
          <p:nvPr/>
        </p:nvPicPr>
        <p:blipFill>
          <a:blip r:embed="rId2"/>
          <a:srcRect l="32500" t="24889" r="2500" b="16444"/>
          <a:stretch>
            <a:fillRect/>
          </a:stretch>
        </p:blipFill>
        <p:spPr bwMode="auto">
          <a:xfrm>
            <a:off x="76200" y="2971800"/>
            <a:ext cx="8153400" cy="365760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srcRect l="32500" t="25778" r="3500" b="4889"/>
          <a:stretch>
            <a:fillRect/>
          </a:stretch>
        </p:blipFill>
        <p:spPr bwMode="auto">
          <a:xfrm>
            <a:off x="228600" y="457200"/>
            <a:ext cx="8763000" cy="594360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1299" t="8533" r="6215" b="10400"/>
          <a:stretch>
            <a:fillRect/>
          </a:stretch>
        </p:blipFill>
        <p:spPr bwMode="auto">
          <a:xfrm>
            <a:off x="228600" y="73231"/>
            <a:ext cx="6096000" cy="2669969"/>
          </a:xfrm>
          <a:prstGeom prst="rect">
            <a:avLst/>
          </a:prstGeom>
          <a:noFill/>
          <a:ln w="9525">
            <a:noFill/>
            <a:miter lim="800000"/>
            <a:headEnd/>
            <a:tailEnd/>
          </a:ln>
          <a:effectLst/>
        </p:spPr>
      </p:pic>
      <p:sp>
        <p:nvSpPr>
          <p:cNvPr id="5" name="TextBox 4"/>
          <p:cNvSpPr txBox="1"/>
          <p:nvPr/>
        </p:nvSpPr>
        <p:spPr>
          <a:xfrm>
            <a:off x="5334000" y="1447800"/>
            <a:ext cx="304800" cy="369332"/>
          </a:xfrm>
          <a:prstGeom prst="rect">
            <a:avLst/>
          </a:prstGeom>
          <a:noFill/>
        </p:spPr>
        <p:txBody>
          <a:bodyPr wrap="square" rtlCol="0">
            <a:spAutoFit/>
          </a:bodyPr>
          <a:lstStyle/>
          <a:p>
            <a:r>
              <a:rPr lang="en-US" dirty="0" smtClean="0"/>
              <a:t>0</a:t>
            </a:r>
            <a:endParaRPr lang="en-US" dirty="0"/>
          </a:p>
        </p:txBody>
      </p:sp>
      <p:sp>
        <p:nvSpPr>
          <p:cNvPr id="6" name="TextBox 5"/>
          <p:cNvSpPr txBox="1"/>
          <p:nvPr/>
        </p:nvSpPr>
        <p:spPr>
          <a:xfrm>
            <a:off x="5486400" y="2362200"/>
            <a:ext cx="838200" cy="369332"/>
          </a:xfrm>
          <a:prstGeom prst="rect">
            <a:avLst/>
          </a:prstGeom>
          <a:noFill/>
        </p:spPr>
        <p:txBody>
          <a:bodyPr wrap="square" rtlCol="0">
            <a:spAutoFit/>
          </a:bodyPr>
          <a:lstStyle/>
          <a:p>
            <a:r>
              <a:rPr lang="en-US" b="1" dirty="0" smtClean="0"/>
              <a:t>11001</a:t>
            </a:r>
            <a:endParaRPr lang="en-US" b="1" dirty="0"/>
          </a:p>
        </p:txBody>
      </p:sp>
      <p:sp>
        <p:nvSpPr>
          <p:cNvPr id="7" name="Rectangle 6"/>
          <p:cNvSpPr/>
          <p:nvPr/>
        </p:nvSpPr>
        <p:spPr>
          <a:xfrm>
            <a:off x="4800600" y="2438400"/>
            <a:ext cx="685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srcRect/>
          <a:stretch>
            <a:fillRect/>
          </a:stretch>
        </p:blipFill>
        <p:spPr bwMode="auto">
          <a:xfrm>
            <a:off x="190500" y="2667000"/>
            <a:ext cx="8724900" cy="414337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248400"/>
          </a:xfrm>
        </p:spPr>
        <p:txBody>
          <a:bodyPr numCol="2">
            <a:noAutofit/>
          </a:bodyPr>
          <a:lstStyle/>
          <a:p>
            <a:pPr>
              <a:buNone/>
            </a:pPr>
            <a:r>
              <a:rPr lang="en-US" sz="2400" b="1" u="sng" dirty="0" smtClean="0">
                <a:latin typeface="Times New Roman" pitchFamily="18" charset="0"/>
                <a:cs typeface="Times New Roman" pitchFamily="18" charset="0"/>
              </a:rPr>
              <a:t>Left-shift operator</a:t>
            </a:r>
          </a:p>
          <a:p>
            <a:r>
              <a:rPr lang="en-US" sz="1600" dirty="0" smtClean="0">
                <a:latin typeface="Times New Roman" pitchFamily="18" charset="0"/>
                <a:cs typeface="Times New Roman" pitchFamily="18" charset="0"/>
              </a:rPr>
              <a:t>It is an operator that shifts the number of bits to the left-side.</a:t>
            </a:r>
          </a:p>
          <a:p>
            <a:pPr fontAlgn="base"/>
            <a:r>
              <a:rPr lang="en-US" sz="1600" dirty="0" smtClean="0">
                <a:solidFill>
                  <a:srgbClr val="FF0000"/>
                </a:solidFill>
                <a:latin typeface="Times New Roman" pitchFamily="18" charset="0"/>
                <a:cs typeface="Times New Roman" pitchFamily="18" charset="0"/>
              </a:rPr>
              <a:t>perform n*2 for given number of times (short cut method)  or  </a:t>
            </a:r>
            <a:r>
              <a:rPr lang="en-US" sz="1600" dirty="0" smtClean="0">
                <a:latin typeface="Times New Roman" pitchFamily="18" charset="0"/>
                <a:cs typeface="Times New Roman" pitchFamily="18" charset="0"/>
              </a:rPr>
              <a:t>left shifting an integer “x” with an integer “y” (x&lt;&lt;y) is equivalent to </a:t>
            </a:r>
            <a:r>
              <a:rPr lang="en-US" sz="1600" dirty="0" smtClean="0">
                <a:solidFill>
                  <a:srgbClr val="FF3399"/>
                </a:solidFill>
                <a:latin typeface="Times New Roman" pitchFamily="18" charset="0"/>
                <a:cs typeface="Times New Roman" pitchFamily="18" charset="0"/>
              </a:rPr>
              <a:t>multiplying x with 2^y </a:t>
            </a:r>
            <a:r>
              <a:rPr lang="en-US" sz="1600" dirty="0" smtClean="0">
                <a:latin typeface="Times New Roman" pitchFamily="18" charset="0"/>
                <a:cs typeface="Times New Roman" pitchFamily="18" charset="0"/>
              </a:rPr>
              <a:t>(2 raise to power y). </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 </a:t>
            </a:r>
          </a:p>
          <a:p>
            <a:pPr>
              <a:buNone/>
            </a:pPr>
            <a:r>
              <a:rPr lang="en-US" sz="1600" b="1" dirty="0" smtClean="0">
                <a:latin typeface="Times New Roman" pitchFamily="18" charset="0"/>
                <a:cs typeface="Times New Roman" pitchFamily="18" charset="0"/>
              </a:rPr>
              <a:t>Syntax of the left-shift operator is given below:</a:t>
            </a:r>
            <a:endParaRPr lang="en-US" sz="1600" dirty="0" smtClean="0">
              <a:latin typeface="Times New Roman" pitchFamily="18" charset="0"/>
              <a:cs typeface="Times New Roman" pitchFamily="18" charset="0"/>
            </a:endParaRPr>
          </a:p>
          <a:p>
            <a:pPr>
              <a:buNone/>
            </a:pPr>
            <a:r>
              <a:rPr lang="en-US" sz="1600" b="1" dirty="0" smtClean="0">
                <a:solidFill>
                  <a:srgbClr val="FF3399"/>
                </a:solidFill>
                <a:latin typeface="Times New Roman" pitchFamily="18" charset="0"/>
                <a:cs typeface="Times New Roman" pitchFamily="18" charset="0"/>
              </a:rPr>
              <a:t>Operand &lt;&lt; n;</a:t>
            </a:r>
          </a:p>
          <a:p>
            <a:pPr>
              <a:buNone/>
            </a:pPr>
            <a:r>
              <a:rPr lang="en-US" sz="1600" b="1" dirty="0" smtClean="0">
                <a:latin typeface="Times New Roman" pitchFamily="18" charset="0"/>
                <a:cs typeface="Times New Roman" pitchFamily="18" charset="0"/>
              </a:rPr>
              <a:t>Where,</a:t>
            </a:r>
            <a:endParaRPr lang="en-US" sz="1600"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Operand is an integer expression on which we apply the left-shift operation.</a:t>
            </a:r>
            <a:endParaRPr lang="en-US" sz="1600"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n is the number of bits to be shifted.</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In the case of Left-shift operator, 'n' bits will be shifted on the left-side. The 'n' bits on the left side will be popped out, and 'n' bits on the right-side are filled with 0.</a:t>
            </a:r>
          </a:p>
          <a:p>
            <a:pPr>
              <a:buNone/>
            </a:pPr>
            <a:endParaRPr lang="en-US" sz="1600" dirty="0" smtClean="0">
              <a:latin typeface="Times New Roman" pitchFamily="18" charset="0"/>
              <a:cs typeface="Times New Roman" pitchFamily="18" charset="0"/>
            </a:endParaRPr>
          </a:p>
          <a:p>
            <a:pPr>
              <a:buNone/>
            </a:pPr>
            <a:r>
              <a:rPr lang="en-US" sz="1600" dirty="0" smtClean="0">
                <a:latin typeface="Times New Roman" pitchFamily="18" charset="0"/>
                <a:cs typeface="Times New Roman" pitchFamily="18" charset="0"/>
              </a:rPr>
              <a:t>Example</a:t>
            </a:r>
          </a:p>
          <a:p>
            <a:pPr>
              <a:buNone/>
            </a:pPr>
            <a:r>
              <a:rPr lang="en-US" sz="1600" dirty="0" smtClean="0">
                <a:latin typeface="Times New Roman" pitchFamily="18" charset="0"/>
                <a:cs typeface="Times New Roman" pitchFamily="18" charset="0"/>
              </a:rPr>
              <a:t>Suppose we have a statement:  </a:t>
            </a:r>
            <a:r>
              <a:rPr lang="en-US" sz="1600" b="1" dirty="0" err="1" smtClean="0">
                <a:latin typeface="Times New Roman" pitchFamily="18" charset="0"/>
                <a:cs typeface="Times New Roman" pitchFamily="18" charset="0"/>
              </a:rPr>
              <a:t>int</a:t>
            </a:r>
            <a:r>
              <a:rPr lang="en-US" sz="1600" dirty="0" smtClean="0">
                <a:latin typeface="Times New Roman" pitchFamily="18" charset="0"/>
                <a:cs typeface="Times New Roman" pitchFamily="18" charset="0"/>
              </a:rPr>
              <a:t> a = 5;  </a:t>
            </a:r>
          </a:p>
          <a:p>
            <a:pPr>
              <a:buNone/>
            </a:pPr>
            <a:r>
              <a:rPr lang="en-US" sz="1600" dirty="0" smtClean="0">
                <a:latin typeface="Times New Roman" pitchFamily="18" charset="0"/>
                <a:cs typeface="Times New Roman" pitchFamily="18" charset="0"/>
              </a:rPr>
              <a:t>The binary representation of 'a' is given : a = 0101  </a:t>
            </a:r>
          </a:p>
          <a:p>
            <a:pPr>
              <a:buNone/>
            </a:pPr>
            <a:r>
              <a:rPr lang="pt-BR" sz="1600" dirty="0" smtClean="0">
                <a:latin typeface="Times New Roman" pitchFamily="18" charset="0"/>
                <a:cs typeface="Times New Roman" pitchFamily="18" charset="0"/>
              </a:rPr>
              <a:t>      a &lt;&lt; 2;  </a:t>
            </a:r>
          </a:p>
          <a:p>
            <a:pPr>
              <a:buNone/>
            </a:pPr>
            <a:r>
              <a:rPr lang="pt-BR" sz="1600" dirty="0" smtClean="0">
                <a:latin typeface="Times New Roman" pitchFamily="18" charset="0"/>
                <a:cs typeface="Times New Roman" pitchFamily="18" charset="0"/>
              </a:rPr>
              <a:t>      00000101&lt;&lt;2 = 00010100  </a:t>
            </a:r>
          </a:p>
          <a:p>
            <a:pPr>
              <a:buNone/>
            </a:pPr>
            <a:r>
              <a:rPr lang="en-US" sz="1600" dirty="0" smtClean="0">
                <a:latin typeface="Times New Roman" pitchFamily="18" charset="0"/>
                <a:cs typeface="Times New Roman" pitchFamily="18" charset="0"/>
              </a:rPr>
              <a:t>      #include &lt;</a:t>
            </a:r>
            <a:r>
              <a:rPr lang="en-US" sz="1600" dirty="0" err="1" smtClean="0">
                <a:latin typeface="Times New Roman" pitchFamily="18" charset="0"/>
                <a:cs typeface="Times New Roman" pitchFamily="18" charset="0"/>
              </a:rPr>
              <a:t>stdio.h</a:t>
            </a:r>
            <a:r>
              <a:rPr lang="en-US" sz="1600" dirty="0" smtClean="0">
                <a:latin typeface="Times New Roman" pitchFamily="18" charset="0"/>
                <a:cs typeface="Times New Roman" pitchFamily="18" charset="0"/>
              </a:rPr>
              <a:t>&gt;  </a:t>
            </a:r>
          </a:p>
          <a:p>
            <a:pPr>
              <a:buNone/>
            </a:pP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int</a:t>
            </a:r>
            <a:r>
              <a:rPr lang="en-US" sz="1600" dirty="0" smtClean="0">
                <a:latin typeface="Times New Roman" pitchFamily="18" charset="0"/>
                <a:cs typeface="Times New Roman" pitchFamily="18" charset="0"/>
              </a:rPr>
              <a:t> main()  </a:t>
            </a:r>
          </a:p>
          <a:p>
            <a:pPr>
              <a:buNone/>
            </a:pPr>
            <a:r>
              <a:rPr lang="en-US" sz="1600" dirty="0" smtClean="0">
                <a:latin typeface="Times New Roman" pitchFamily="18" charset="0"/>
                <a:cs typeface="Times New Roman" pitchFamily="18" charset="0"/>
              </a:rPr>
              <a:t>      {       </a:t>
            </a:r>
            <a:r>
              <a:rPr lang="en-US" sz="1600" b="1" dirty="0" err="1" smtClean="0">
                <a:latin typeface="Times New Roman" pitchFamily="18" charset="0"/>
                <a:cs typeface="Times New Roman" pitchFamily="18" charset="0"/>
              </a:rPr>
              <a:t>int</a:t>
            </a:r>
            <a:r>
              <a:rPr lang="en-US" sz="1600" dirty="0" smtClean="0">
                <a:latin typeface="Times New Roman" pitchFamily="18" charset="0"/>
                <a:cs typeface="Times New Roman" pitchFamily="18" charset="0"/>
              </a:rPr>
              <a:t> a=5; // variable initialization  </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printf</a:t>
            </a:r>
            <a:r>
              <a:rPr lang="en-US" sz="1600" dirty="0" smtClean="0">
                <a:latin typeface="Times New Roman" pitchFamily="18" charset="0"/>
                <a:cs typeface="Times New Roman" pitchFamily="18" charset="0"/>
              </a:rPr>
              <a:t>("The value of a&lt;&lt;2 is : %d ", a&lt;&lt;2);      </a:t>
            </a:r>
            <a:r>
              <a:rPr lang="en-US" sz="1600" b="1" dirty="0" smtClean="0">
                <a:latin typeface="Times New Roman" pitchFamily="18" charset="0"/>
                <a:cs typeface="Times New Roman" pitchFamily="18" charset="0"/>
              </a:rPr>
              <a:t>return</a:t>
            </a:r>
            <a:r>
              <a:rPr lang="en-US" sz="1600" dirty="0" smtClean="0">
                <a:latin typeface="Times New Roman" pitchFamily="18" charset="0"/>
                <a:cs typeface="Times New Roman" pitchFamily="18" charset="0"/>
              </a:rPr>
              <a:t> 0;  </a:t>
            </a:r>
          </a:p>
          <a:p>
            <a:pPr>
              <a:buNone/>
            </a:pPr>
            <a:r>
              <a:rPr lang="en-US" sz="1600" dirty="0" smtClean="0">
                <a:latin typeface="Times New Roman" pitchFamily="18" charset="0"/>
                <a:cs typeface="Times New Roman" pitchFamily="18" charset="0"/>
              </a:rPr>
              <a:t>       }  </a:t>
            </a:r>
          </a:p>
          <a:p>
            <a:pPr>
              <a:buNone/>
            </a:pPr>
            <a:endParaRPr lang="pt-BR" sz="1600" dirty="0" smtClean="0">
              <a:latin typeface="Times New Roman" pitchFamily="18" charset="0"/>
              <a:cs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248400"/>
          </a:xfrm>
        </p:spPr>
        <p:txBody>
          <a:bodyPr>
            <a:normAutofit fontScale="85000" lnSpcReduction="10000"/>
          </a:bodyPr>
          <a:lstStyle/>
          <a:p>
            <a:pPr>
              <a:buNone/>
            </a:pPr>
            <a:r>
              <a:rPr lang="en-US" b="1" u="sng" dirty="0" smtClean="0">
                <a:latin typeface="Times New Roman" pitchFamily="18" charset="0"/>
                <a:cs typeface="Times New Roman" pitchFamily="18" charset="0"/>
              </a:rPr>
              <a:t>Right-shift operator : </a:t>
            </a:r>
            <a:r>
              <a:rPr lang="en-US" dirty="0" smtClean="0">
                <a:solidFill>
                  <a:srgbClr val="FF0000"/>
                </a:solidFill>
                <a:latin typeface="Times New Roman" pitchFamily="18" charset="0"/>
                <a:cs typeface="Times New Roman" pitchFamily="18" charset="0"/>
              </a:rPr>
              <a:t>perform n/2 for given number of times. (short cut method) or </a:t>
            </a:r>
            <a:r>
              <a:rPr lang="en-US" dirty="0" smtClean="0">
                <a:solidFill>
                  <a:srgbClr val="FF3399"/>
                </a:solidFill>
              </a:rPr>
              <a:t>dividing x with 2^y</a:t>
            </a:r>
            <a:endParaRPr lang="en-US" dirty="0" smtClean="0">
              <a:solidFill>
                <a:srgbClr val="FF3399"/>
              </a:solidFill>
              <a:latin typeface="Times New Roman" pitchFamily="18" charset="0"/>
              <a:cs typeface="Times New Roman" pitchFamily="18" charset="0"/>
            </a:endParaRPr>
          </a:p>
          <a:p>
            <a:r>
              <a:rPr lang="en-US" dirty="0" smtClean="0">
                <a:latin typeface="Times New Roman" pitchFamily="18" charset="0"/>
                <a:cs typeface="Times New Roman" pitchFamily="18" charset="0"/>
              </a:rPr>
              <a:t>It is an operator that shifts the number of bits to the right side.</a:t>
            </a:r>
          </a:p>
          <a:p>
            <a:pPr>
              <a:buNone/>
            </a:pPr>
            <a:r>
              <a:rPr lang="en-US" b="1" dirty="0" smtClean="0">
                <a:latin typeface="Times New Roman" pitchFamily="18" charset="0"/>
                <a:cs typeface="Times New Roman" pitchFamily="18" charset="0"/>
              </a:rPr>
              <a:t>Syntax of the right-shift operator is given below:</a:t>
            </a:r>
            <a:endParaRPr lang="en-US" dirty="0" smtClean="0">
              <a:latin typeface="Times New Roman" pitchFamily="18" charset="0"/>
              <a:cs typeface="Times New Roman" pitchFamily="18" charset="0"/>
            </a:endParaRPr>
          </a:p>
          <a:p>
            <a:pPr>
              <a:buNone/>
            </a:pPr>
            <a:r>
              <a:rPr lang="en-US" b="1" dirty="0" smtClean="0">
                <a:solidFill>
                  <a:srgbClr val="FF3399"/>
                </a:solidFill>
                <a:latin typeface="Times New Roman" pitchFamily="18" charset="0"/>
                <a:cs typeface="Times New Roman" pitchFamily="18" charset="0"/>
              </a:rPr>
              <a:t>Operand &gt;&gt; n;</a:t>
            </a:r>
            <a:r>
              <a:rPr lang="en-US" dirty="0" smtClean="0">
                <a:solidFill>
                  <a:srgbClr val="FF3399"/>
                </a:solidFill>
                <a:latin typeface="Times New Roman" pitchFamily="18" charset="0"/>
                <a:cs typeface="Times New Roman" pitchFamily="18" charset="0"/>
              </a:rPr>
              <a:t>  </a:t>
            </a:r>
          </a:p>
          <a:p>
            <a:pPr>
              <a:buNone/>
            </a:pPr>
            <a:r>
              <a:rPr lang="en-US" b="1" dirty="0" smtClean="0">
                <a:latin typeface="Times New Roman" pitchFamily="18" charset="0"/>
                <a:cs typeface="Times New Roman" pitchFamily="18" charset="0"/>
              </a:rPr>
              <a:t>Where,</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Operand is an integer expression on which we apply the right-shift operation.</a:t>
            </a:r>
          </a:p>
          <a:p>
            <a:r>
              <a:rPr lang="en-US" dirty="0" smtClean="0">
                <a:latin typeface="Times New Roman" pitchFamily="18" charset="0"/>
                <a:cs typeface="Times New Roman" pitchFamily="18" charset="0"/>
              </a:rPr>
              <a:t>N is the number of bits to be shifted.</a:t>
            </a:r>
          </a:p>
          <a:p>
            <a:r>
              <a:rPr lang="en-US" dirty="0" smtClean="0">
                <a:latin typeface="Times New Roman" pitchFamily="18" charset="0"/>
                <a:cs typeface="Times New Roman" pitchFamily="18" charset="0"/>
              </a:rPr>
              <a:t>In the case of the right-shift operator, 'n' bits will be shifted on the right-side. The 'n' bits on the right-side will be popped out, and 'n' bits on the left-side are filled with 0.</a:t>
            </a:r>
          </a:p>
          <a:p>
            <a:pPr>
              <a:buNone/>
            </a:pPr>
            <a:r>
              <a:rPr lang="en-US" dirty="0" smtClean="0">
                <a:latin typeface="Times New Roman" pitchFamily="18" charset="0"/>
                <a:cs typeface="Times New Roman" pitchFamily="18" charset="0"/>
              </a:rPr>
              <a:t> </a:t>
            </a:r>
          </a:p>
          <a:p>
            <a:endParaRPr lang="en-US" dirty="0">
              <a:latin typeface="Times New Roman" pitchFamily="18" charset="0"/>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76200"/>
            <a:ext cx="6324600" cy="838200"/>
          </a:xfrm>
        </p:spPr>
        <p:txBody>
          <a:bodyPr/>
          <a:lstStyle/>
          <a:p>
            <a:r>
              <a:rPr lang="en-US" dirty="0" smtClean="0"/>
              <a:t>Extras in bit operations</a:t>
            </a:r>
            <a:endParaRPr lang="en-US" dirty="0"/>
          </a:p>
        </p:txBody>
      </p:sp>
      <p:pic>
        <p:nvPicPr>
          <p:cNvPr id="2050" name="Picture 2"/>
          <p:cNvPicPr>
            <a:picLocks noChangeAspect="1" noChangeArrowheads="1"/>
          </p:cNvPicPr>
          <p:nvPr/>
        </p:nvPicPr>
        <p:blipFill>
          <a:blip r:embed="rId2"/>
          <a:srcRect l="6000" t="20444" r="42500" b="11111"/>
          <a:stretch>
            <a:fillRect/>
          </a:stretch>
        </p:blipFill>
        <p:spPr bwMode="auto">
          <a:xfrm>
            <a:off x="914400" y="762000"/>
            <a:ext cx="7848600" cy="586740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6500" t="28444" r="41500" b="10222"/>
          <a:stretch>
            <a:fillRect/>
          </a:stretch>
        </p:blipFill>
        <p:spPr bwMode="auto">
          <a:xfrm>
            <a:off x="380999" y="381000"/>
            <a:ext cx="8613913" cy="571500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6500" t="40889" r="27000" b="20000"/>
          <a:stretch>
            <a:fillRect/>
          </a:stretch>
        </p:blipFill>
        <p:spPr bwMode="auto">
          <a:xfrm>
            <a:off x="304800" y="685800"/>
            <a:ext cx="8697191" cy="4114800"/>
          </a:xfrm>
          <a:prstGeom prst="rect">
            <a:avLst/>
          </a:prstGeom>
          <a:noFill/>
          <a:ln w="9525">
            <a:noFill/>
            <a:miter lim="800000"/>
            <a:headEnd/>
            <a:tailEnd/>
          </a:ln>
          <a:effectLst/>
        </p:spPr>
      </p:pic>
      <p:sp>
        <p:nvSpPr>
          <p:cNvPr id="1027" name="Rectangle 3"/>
          <p:cNvSpPr>
            <a:spLocks noChangeArrowheads="1"/>
          </p:cNvSpPr>
          <p:nvPr/>
        </p:nvSpPr>
        <p:spPr bwMode="auto">
          <a:xfrm>
            <a:off x="228600" y="5105400"/>
            <a:ext cx="8686800" cy="1538883"/>
          </a:xfrm>
          <a:prstGeom prst="rect">
            <a:avLst/>
          </a:prstGeom>
          <a:solidFill>
            <a:srgbClr val="F5F5F5"/>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25265E"/>
                </a:solidFill>
                <a:effectLst/>
                <a:latin typeface="Times New Roman" pitchFamily="18" charset="0"/>
                <a:cs typeface="Times New Roman" pitchFamily="18" charset="0"/>
              </a:rPr>
              <a:t>Comma Operator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25265E"/>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Comma operators are used to link related expressions together.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For example:</a:t>
            </a:r>
            <a:endParaRPr kumimoji="0" lang="en-US" sz="2000" b="0" i="0" u="none" strike="noStrike" cap="none" normalizeH="0" baseline="0" dirty="0" smtClean="0">
              <a:ln>
                <a:noFill/>
              </a:ln>
              <a:solidFill>
                <a:srgbClr val="A626A4"/>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A626A4"/>
                </a:solidFill>
                <a:effectLst/>
                <a:latin typeface="Times New Roman" pitchFamily="18" charset="0"/>
                <a:cs typeface="Times New Roman" pitchFamily="18" charset="0"/>
              </a:rPr>
              <a:t>int</a:t>
            </a:r>
            <a:r>
              <a:rPr kumimoji="0" lang="en-US" sz="2000" b="0" i="0" u="none" strike="noStrike" cap="none" normalizeH="0" baseline="0" dirty="0" smtClean="0">
                <a:ln>
                  <a:noFill/>
                </a:ln>
                <a:solidFill>
                  <a:srgbClr val="383A42"/>
                </a:solidFill>
                <a:effectLst/>
                <a:latin typeface="Times New Roman" pitchFamily="18" charset="0"/>
                <a:cs typeface="Times New Roman" pitchFamily="18" charset="0"/>
              </a:rPr>
              <a:t> a, c = </a:t>
            </a:r>
            <a:r>
              <a:rPr kumimoji="0" lang="en-US" sz="2000" b="0" i="0" u="none" strike="noStrike" cap="none" normalizeH="0" baseline="0" dirty="0" smtClean="0">
                <a:ln>
                  <a:noFill/>
                </a:ln>
                <a:solidFill>
                  <a:srgbClr val="986801"/>
                </a:solidFill>
                <a:effectLst/>
                <a:latin typeface="Times New Roman" pitchFamily="18" charset="0"/>
                <a:cs typeface="Times New Roman" pitchFamily="18" charset="0"/>
              </a:rPr>
              <a:t>5</a:t>
            </a:r>
            <a:r>
              <a:rPr kumimoji="0" lang="en-US" sz="2000" b="0" i="0" u="none" strike="noStrike" cap="none" normalizeH="0" baseline="0" dirty="0" smtClean="0">
                <a:ln>
                  <a:noFill/>
                </a:ln>
                <a:solidFill>
                  <a:srgbClr val="383A42"/>
                </a:solidFill>
                <a:effectLst/>
                <a:latin typeface="Times New Roman" pitchFamily="18" charset="0"/>
                <a:cs typeface="Times New Roman" pitchFamily="18" charset="0"/>
              </a:rPr>
              <a:t>, d;</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srcRect l="32500" t="26667" r="29500" b="8444"/>
          <a:stretch>
            <a:fillRect/>
          </a:stretch>
        </p:blipFill>
        <p:spPr bwMode="auto">
          <a:xfrm>
            <a:off x="152400" y="76200"/>
            <a:ext cx="7010400" cy="6733674"/>
          </a:xfrm>
          <a:prstGeom prst="rect">
            <a:avLst/>
          </a:prstGeom>
          <a:noFill/>
          <a:ln w="9525">
            <a:noFill/>
            <a:miter lim="800000"/>
            <a:headEnd/>
            <a:tailEnd/>
          </a:ln>
          <a:effectLst/>
        </p:spPr>
      </p:pic>
      <p:sp>
        <p:nvSpPr>
          <p:cNvPr id="3" name="TextBox 2"/>
          <p:cNvSpPr txBox="1"/>
          <p:nvPr/>
        </p:nvSpPr>
        <p:spPr>
          <a:xfrm>
            <a:off x="7315200" y="228600"/>
            <a:ext cx="1676400" cy="1477328"/>
          </a:xfrm>
          <a:prstGeom prst="rect">
            <a:avLst/>
          </a:prstGeom>
          <a:noFill/>
        </p:spPr>
        <p:txBody>
          <a:bodyPr wrap="square" rtlCol="0">
            <a:spAutoFit/>
          </a:bodyPr>
          <a:lstStyle/>
          <a:p>
            <a:r>
              <a:rPr lang="en-US" dirty="0" err="1" smtClean="0"/>
              <a:t>Sizeof</a:t>
            </a:r>
            <a:r>
              <a:rPr lang="en-US" dirty="0" smtClean="0"/>
              <a:t>() operator will be called as </a:t>
            </a:r>
            <a:r>
              <a:rPr lang="en-US" b="1" dirty="0" smtClean="0"/>
              <a:t>compile time operator</a:t>
            </a:r>
            <a:endParaRPr 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
            <a:ext cx="7391400" cy="579438"/>
          </a:xfrm>
        </p:spPr>
        <p:txBody>
          <a:bodyPr>
            <a:normAutofit fontScale="90000"/>
          </a:bodyPr>
          <a:lstStyle/>
          <a:p>
            <a:r>
              <a:rPr lang="en-US" dirty="0" smtClean="0"/>
              <a:t>ASCII table</a:t>
            </a:r>
            <a:endParaRPr lang="en-US" dirty="0"/>
          </a:p>
        </p:txBody>
      </p:sp>
      <p:pic>
        <p:nvPicPr>
          <p:cNvPr id="1026" name="Picture 2"/>
          <p:cNvPicPr>
            <a:picLocks noChangeAspect="1" noChangeArrowheads="1"/>
          </p:cNvPicPr>
          <p:nvPr/>
        </p:nvPicPr>
        <p:blipFill>
          <a:blip r:embed="rId2"/>
          <a:srcRect l="17000" t="14222" r="23500" b="15556"/>
          <a:stretch>
            <a:fillRect/>
          </a:stretch>
        </p:blipFill>
        <p:spPr bwMode="auto">
          <a:xfrm>
            <a:off x="0" y="762000"/>
            <a:ext cx="9067800"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458200" cy="5668963"/>
          </a:xfrm>
        </p:spPr>
        <p:txBody>
          <a:bodyPr>
            <a:normAutofit fontScale="92500" lnSpcReduction="10000"/>
          </a:bodyPr>
          <a:lstStyle/>
          <a:p>
            <a:pPr>
              <a:buNone/>
            </a:pPr>
            <a:r>
              <a:rPr lang="en-US" dirty="0" smtClean="0"/>
              <a:t>Dot(.) and Arrow(-&gt;) operators:</a:t>
            </a:r>
          </a:p>
          <a:p>
            <a:r>
              <a:rPr lang="en-US" dirty="0" smtClean="0"/>
              <a:t>In C, the . (dot) and the –&gt; (arrow) operators access individual elements of structures and unions. </a:t>
            </a:r>
          </a:p>
          <a:p>
            <a:r>
              <a:rPr lang="en-US" dirty="0" smtClean="0"/>
              <a:t>Structures and unions are compound data types that may be referenced under a single name</a:t>
            </a:r>
          </a:p>
          <a:p>
            <a:endParaRPr lang="en-US" dirty="0" smtClean="0"/>
          </a:p>
          <a:p>
            <a:pPr>
              <a:buNone/>
            </a:pPr>
            <a:r>
              <a:rPr lang="en-US" dirty="0" smtClean="0"/>
              <a:t>The [ ] and ( ) Operators :</a:t>
            </a:r>
          </a:p>
          <a:p>
            <a:r>
              <a:rPr lang="en-US" dirty="0" smtClean="0"/>
              <a:t>Parentheses ()are operators that increase the precedence of the operations inside them.</a:t>
            </a:r>
          </a:p>
          <a:p>
            <a:r>
              <a:rPr lang="en-US" dirty="0" smtClean="0"/>
              <a:t> Square brackets []perform array indexing.</a:t>
            </a:r>
          </a:p>
          <a:p>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1"/>
            <a:ext cx="8458200" cy="4648200"/>
          </a:xfrm>
        </p:spPr>
        <p:txBody>
          <a:bodyPr>
            <a:normAutofit fontScale="77500" lnSpcReduction="20000"/>
          </a:bodyPr>
          <a:lstStyle/>
          <a:p>
            <a:pPr>
              <a:buNone/>
            </a:pPr>
            <a:r>
              <a:rPr lang="en-US" b="1" dirty="0" smtClean="0"/>
              <a:t>Conditional Operator in C</a:t>
            </a:r>
          </a:p>
          <a:p>
            <a:r>
              <a:rPr lang="en-US" dirty="0" smtClean="0"/>
              <a:t>The conditional operator is also known as a </a:t>
            </a:r>
            <a:r>
              <a:rPr lang="en-US" b="1" dirty="0" smtClean="0"/>
              <a:t>ternary operator</a:t>
            </a:r>
            <a:r>
              <a:rPr lang="en-US" dirty="0" smtClean="0"/>
              <a:t>. </a:t>
            </a:r>
          </a:p>
          <a:p>
            <a:r>
              <a:rPr lang="en-US" dirty="0" smtClean="0"/>
              <a:t>The conditional statements are the decision-making statements which depends upon the output of the expression.</a:t>
            </a:r>
          </a:p>
          <a:p>
            <a:r>
              <a:rPr lang="en-US" dirty="0" smtClean="0"/>
              <a:t> It is represented by two symbols, i.e., '?' and ':'.</a:t>
            </a:r>
          </a:p>
          <a:p>
            <a:r>
              <a:rPr lang="en-US" dirty="0" smtClean="0"/>
              <a:t>As conditional operator works on three operands, so it is also known as the ternary operator.</a:t>
            </a:r>
          </a:p>
          <a:p>
            <a:r>
              <a:rPr lang="en-US" dirty="0" smtClean="0"/>
              <a:t>The behavior of the conditional operator is similar to the '</a:t>
            </a:r>
            <a:r>
              <a:rPr lang="en-US" dirty="0" smtClean="0">
                <a:hlinkClick r:id="rId2"/>
              </a:rPr>
              <a:t>if-else</a:t>
            </a:r>
            <a:r>
              <a:rPr lang="en-US" dirty="0" smtClean="0"/>
              <a:t>' statement </a:t>
            </a:r>
          </a:p>
          <a:p>
            <a:pPr>
              <a:buNone/>
            </a:pPr>
            <a:r>
              <a:rPr lang="en-US" dirty="0" smtClean="0"/>
              <a:t>Syntax of a conditional operator</a:t>
            </a:r>
          </a:p>
          <a:p>
            <a:pPr>
              <a:buNone/>
            </a:pPr>
            <a:r>
              <a:rPr lang="en-US" b="1" dirty="0" smtClean="0">
                <a:solidFill>
                  <a:srgbClr val="FF0066"/>
                </a:solidFill>
              </a:rPr>
              <a:t>Expression1? expression2: expression3; </a:t>
            </a:r>
          </a:p>
          <a:p>
            <a:endParaRPr lang="en-US" dirty="0" smtClean="0"/>
          </a:p>
          <a:p>
            <a:endParaRPr lang="en-US" dirty="0"/>
          </a:p>
        </p:txBody>
      </p:sp>
      <p:pic>
        <p:nvPicPr>
          <p:cNvPr id="74754" name="Picture 2" descr="Conditional Operator in C"/>
          <p:cNvPicPr>
            <a:picLocks noChangeAspect="1" noChangeArrowheads="1"/>
          </p:cNvPicPr>
          <p:nvPr/>
        </p:nvPicPr>
        <p:blipFill>
          <a:blip r:embed="rId3"/>
          <a:srcRect/>
          <a:stretch>
            <a:fillRect/>
          </a:stretch>
        </p:blipFill>
        <p:spPr bwMode="auto">
          <a:xfrm>
            <a:off x="2667000" y="4495800"/>
            <a:ext cx="5734050" cy="236220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1"/>
            <a:ext cx="8915400" cy="3276599"/>
          </a:xfrm>
        </p:spPr>
        <p:txBody>
          <a:bodyPr>
            <a:normAutofit fontScale="62500" lnSpcReduction="20000"/>
          </a:bodyPr>
          <a:lstStyle/>
          <a:p>
            <a:pPr>
              <a:buNone/>
            </a:pPr>
            <a:r>
              <a:rPr lang="en-US" dirty="0" smtClean="0">
                <a:latin typeface="Times New Roman" pitchFamily="18" charset="0"/>
                <a:cs typeface="Times New Roman" pitchFamily="18" charset="0"/>
              </a:rPr>
              <a:t>#include &lt;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a:buNone/>
            </a:pPr>
            <a:r>
              <a:rPr lang="en-US" b="1"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age;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("Enter your age");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scanf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d",&amp;age</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(age&gt;=18)?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("eligible for voting")) : (</a:t>
            </a: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("not eligible for voting"));  </a:t>
            </a:r>
          </a:p>
          <a:p>
            <a:pPr>
              <a:buNone/>
            </a:pP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return</a:t>
            </a:r>
            <a:r>
              <a:rPr lang="en-US" dirty="0" smtClean="0">
                <a:latin typeface="Times New Roman" pitchFamily="18" charset="0"/>
                <a:cs typeface="Times New Roman" pitchFamily="18" charset="0"/>
              </a:rPr>
              <a:t> 0;  </a:t>
            </a:r>
          </a:p>
          <a:p>
            <a:pPr>
              <a:buNone/>
            </a:pPr>
            <a:r>
              <a:rPr lang="en-US" dirty="0" smtClean="0">
                <a:latin typeface="Times New Roman" pitchFamily="18" charset="0"/>
                <a:cs typeface="Times New Roman" pitchFamily="18" charset="0"/>
              </a:rPr>
              <a:t>} </a:t>
            </a:r>
          </a:p>
          <a:p>
            <a:endParaRPr lang="en-US" dirty="0">
              <a:latin typeface="Times New Roman" pitchFamily="18" charset="0"/>
              <a:cs typeface="Times New Roman" pitchFamily="18" charset="0"/>
            </a:endParaRPr>
          </a:p>
        </p:txBody>
      </p:sp>
      <p:pic>
        <p:nvPicPr>
          <p:cNvPr id="51202" name="Picture 2" descr="Conditional Operator in C"/>
          <p:cNvPicPr>
            <a:picLocks noChangeAspect="1" noChangeArrowheads="1"/>
          </p:cNvPicPr>
          <p:nvPr/>
        </p:nvPicPr>
        <p:blipFill>
          <a:blip r:embed="rId2"/>
          <a:srcRect/>
          <a:stretch>
            <a:fillRect/>
          </a:stretch>
        </p:blipFill>
        <p:spPr bwMode="auto">
          <a:xfrm>
            <a:off x="304800" y="3505200"/>
            <a:ext cx="4342060" cy="2590800"/>
          </a:xfrm>
          <a:prstGeom prst="rect">
            <a:avLst/>
          </a:prstGeom>
          <a:noFill/>
        </p:spPr>
      </p:pic>
      <p:pic>
        <p:nvPicPr>
          <p:cNvPr id="51204" name="Picture 4" descr="Conditional Operator in C"/>
          <p:cNvPicPr>
            <a:picLocks noChangeAspect="1" noChangeArrowheads="1"/>
          </p:cNvPicPr>
          <p:nvPr/>
        </p:nvPicPr>
        <p:blipFill>
          <a:blip r:embed="rId3"/>
          <a:srcRect/>
          <a:stretch>
            <a:fillRect/>
          </a:stretch>
        </p:blipFill>
        <p:spPr bwMode="auto">
          <a:xfrm>
            <a:off x="4724400" y="3582298"/>
            <a:ext cx="4038600" cy="2513702"/>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1"/>
            <a:ext cx="8763000" cy="6476999"/>
          </a:xfrm>
        </p:spPr>
        <p:txBody>
          <a:bodyPr>
            <a:normAutofit fontScale="62500" lnSpcReduction="20000"/>
          </a:bodyPr>
          <a:lstStyle/>
          <a:p>
            <a:pPr>
              <a:buNone/>
            </a:pPr>
            <a:r>
              <a:rPr lang="en-US" dirty="0" smtClean="0"/>
              <a:t>#include &lt;</a:t>
            </a:r>
            <a:r>
              <a:rPr lang="en-US" dirty="0" err="1" smtClean="0"/>
              <a:t>stdio.h</a:t>
            </a:r>
            <a:r>
              <a:rPr lang="en-US" dirty="0" smtClean="0"/>
              <a:t>&gt;  </a:t>
            </a:r>
          </a:p>
          <a:p>
            <a:pPr>
              <a:buNone/>
            </a:pPr>
            <a:r>
              <a:rPr lang="en-US" b="1" dirty="0" err="1" smtClean="0"/>
              <a:t>int</a:t>
            </a:r>
            <a:r>
              <a:rPr lang="en-US" dirty="0" smtClean="0"/>
              <a:t> main()  </a:t>
            </a:r>
          </a:p>
          <a:p>
            <a:pPr>
              <a:buNone/>
            </a:pPr>
            <a:r>
              <a:rPr lang="en-US" dirty="0" smtClean="0"/>
              <a:t>{  </a:t>
            </a:r>
          </a:p>
          <a:p>
            <a:pPr>
              <a:buNone/>
            </a:pPr>
            <a:r>
              <a:rPr lang="en-US" dirty="0" smtClean="0"/>
              <a:t>   </a:t>
            </a:r>
            <a:r>
              <a:rPr lang="en-US" b="1" dirty="0" err="1" smtClean="0"/>
              <a:t>int</a:t>
            </a:r>
            <a:r>
              <a:rPr lang="en-US" dirty="0" smtClean="0"/>
              <a:t> a=5,b;  // variable declaration  </a:t>
            </a:r>
          </a:p>
          <a:p>
            <a:pPr>
              <a:buNone/>
            </a:pPr>
            <a:r>
              <a:rPr lang="en-US" dirty="0" smtClean="0"/>
              <a:t>   b=((a==5)?(3):(2)); // conditional operator  </a:t>
            </a:r>
          </a:p>
          <a:p>
            <a:pPr>
              <a:buNone/>
            </a:pPr>
            <a:r>
              <a:rPr lang="en-US" dirty="0" smtClean="0"/>
              <a:t>   </a:t>
            </a:r>
            <a:r>
              <a:rPr lang="en-US" dirty="0" err="1" smtClean="0"/>
              <a:t>printf</a:t>
            </a:r>
            <a:r>
              <a:rPr lang="en-US" dirty="0" smtClean="0"/>
              <a:t>("The value of 'b' variable is : %</a:t>
            </a:r>
            <a:r>
              <a:rPr lang="en-US" dirty="0" err="1" smtClean="0"/>
              <a:t>d",b</a:t>
            </a:r>
            <a:r>
              <a:rPr lang="en-US" dirty="0" smtClean="0"/>
              <a:t>);  </a:t>
            </a:r>
          </a:p>
          <a:p>
            <a:pPr>
              <a:buNone/>
            </a:pPr>
            <a:r>
              <a:rPr lang="en-US" dirty="0" smtClean="0"/>
              <a:t>    </a:t>
            </a:r>
            <a:r>
              <a:rPr lang="en-US" b="1" dirty="0" smtClean="0"/>
              <a:t>return</a:t>
            </a:r>
            <a:r>
              <a:rPr lang="en-US" dirty="0" smtClean="0"/>
              <a:t> 0;  </a:t>
            </a:r>
          </a:p>
          <a:p>
            <a:pPr>
              <a:buNone/>
            </a:pPr>
            <a:r>
              <a:rPr lang="en-US" dirty="0" smtClean="0"/>
              <a:t>}</a:t>
            </a:r>
          </a:p>
          <a:p>
            <a:pPr>
              <a:buNone/>
            </a:pPr>
            <a:endParaRPr lang="en-US" dirty="0" smtClean="0"/>
          </a:p>
          <a:p>
            <a:pPr>
              <a:buNone/>
            </a:pPr>
            <a:endParaRPr lang="en-US" dirty="0" smtClean="0"/>
          </a:p>
          <a:p>
            <a:pPr>
              <a:buNone/>
            </a:pPr>
            <a:r>
              <a:rPr lang="en-US" b="1" u="sng" dirty="0" smtClean="0"/>
              <a:t>Difference between if-else and conditional operator:</a:t>
            </a:r>
          </a:p>
          <a:p>
            <a:pPr>
              <a:buNone/>
            </a:pPr>
            <a:endParaRPr lang="en-US" dirty="0" smtClean="0"/>
          </a:p>
          <a:p>
            <a:r>
              <a:rPr lang="en-US" dirty="0" smtClean="0"/>
              <a:t>A conditional operator is a </a:t>
            </a:r>
            <a:r>
              <a:rPr lang="en-US" b="1" dirty="0" smtClean="0"/>
              <a:t>single programming statement</a:t>
            </a:r>
            <a:r>
              <a:rPr lang="en-US" dirty="0" smtClean="0"/>
              <a:t>, while the 'if-else' statement is a programming block in which statements come under the parenthesis.</a:t>
            </a:r>
          </a:p>
          <a:p>
            <a:r>
              <a:rPr lang="en-US" dirty="0" smtClean="0"/>
              <a:t>A conditional operator can also be </a:t>
            </a:r>
            <a:r>
              <a:rPr lang="en-US" b="1" dirty="0" smtClean="0"/>
              <a:t>used for assigning a value to the variable</a:t>
            </a:r>
            <a:r>
              <a:rPr lang="en-US" dirty="0" smtClean="0"/>
              <a:t>, whereas the 'if-else' statement cannot be used for the assignment purpose.</a:t>
            </a:r>
          </a:p>
          <a:p>
            <a:r>
              <a:rPr lang="en-US" dirty="0" smtClean="0"/>
              <a:t>It is </a:t>
            </a:r>
            <a:r>
              <a:rPr lang="en-US" b="1" dirty="0" smtClean="0"/>
              <a:t>not useful for executing the statements when the statements are multiple</a:t>
            </a:r>
            <a:r>
              <a:rPr lang="en-US" dirty="0" smtClean="0"/>
              <a:t>, whereas the 'if-else' statement proves more suitable when executing multiple statements.</a:t>
            </a:r>
          </a:p>
          <a:p>
            <a:r>
              <a:rPr lang="en-US" dirty="0" smtClean="0"/>
              <a:t>The </a:t>
            </a:r>
            <a:r>
              <a:rPr lang="en-US" b="1" dirty="0" smtClean="0"/>
              <a:t>nested ternary operator is more complex </a:t>
            </a:r>
            <a:r>
              <a:rPr lang="en-US" dirty="0" smtClean="0"/>
              <a:t>and cannot be easily debugged, while the nested 'if-else' statement is easy to read and maintain.</a:t>
            </a:r>
          </a:p>
          <a:p>
            <a:pPr>
              <a:buNone/>
            </a:pPr>
            <a:endParaRPr lang="en-US" dirty="0" smtClean="0"/>
          </a:p>
          <a:p>
            <a:endParaRPr lang="en-US" dirty="0"/>
          </a:p>
        </p:txBody>
      </p:sp>
      <p:pic>
        <p:nvPicPr>
          <p:cNvPr id="76802" name="Picture 2" descr="Conditional Operator in C"/>
          <p:cNvPicPr>
            <a:picLocks noChangeAspect="1" noChangeArrowheads="1"/>
          </p:cNvPicPr>
          <p:nvPr/>
        </p:nvPicPr>
        <p:blipFill>
          <a:blip r:embed="rId2"/>
          <a:srcRect/>
          <a:stretch>
            <a:fillRect/>
          </a:stretch>
        </p:blipFill>
        <p:spPr bwMode="auto">
          <a:xfrm>
            <a:off x="5257800" y="457200"/>
            <a:ext cx="3942484" cy="2209800"/>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2800" b="1" dirty="0" smtClean="0">
                <a:latin typeface="Times New Roman" pitchFamily="18" charset="0"/>
                <a:cs typeface="Times New Roman" pitchFamily="18" charset="0"/>
              </a:rPr>
              <a:t>Operator Precedence and </a:t>
            </a:r>
            <a:r>
              <a:rPr lang="en-US" sz="2800" b="1" dirty="0" err="1" smtClean="0">
                <a:latin typeface="Times New Roman" pitchFamily="18" charset="0"/>
                <a:cs typeface="Times New Roman" pitchFamily="18" charset="0"/>
              </a:rPr>
              <a:t>Associativity</a:t>
            </a:r>
            <a:endParaRPr lang="en-US" sz="2800" b="1" dirty="0">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2"/>
          <a:srcRect l="27000" t="26667" r="28000" b="7556"/>
          <a:stretch>
            <a:fillRect/>
          </a:stretch>
        </p:blipFill>
        <p:spPr bwMode="auto">
          <a:xfrm>
            <a:off x="533400" y="1678171"/>
            <a:ext cx="6858000" cy="5179828"/>
          </a:xfrm>
          <a:prstGeom prst="rect">
            <a:avLst/>
          </a:prstGeom>
          <a:noFill/>
          <a:ln w="9525">
            <a:noFill/>
            <a:miter lim="800000"/>
            <a:headEnd/>
            <a:tailEnd/>
          </a:ln>
          <a:effectLst/>
        </p:spPr>
      </p:pic>
      <p:sp>
        <p:nvSpPr>
          <p:cNvPr id="6" name="Rectangle 5"/>
          <p:cNvSpPr/>
          <p:nvPr/>
        </p:nvSpPr>
        <p:spPr>
          <a:xfrm>
            <a:off x="533400" y="762000"/>
            <a:ext cx="8763000" cy="923330"/>
          </a:xfrm>
          <a:prstGeom prst="rect">
            <a:avLst/>
          </a:prstGeom>
        </p:spPr>
        <p:txBody>
          <a:bodyPr wrap="square">
            <a:spAutoFit/>
          </a:bodyPr>
          <a:lstStyle/>
          <a:p>
            <a:r>
              <a:rPr lang="en-US" dirty="0" smtClean="0"/>
              <a:t>Determines how an expression is evaluated. It defines the order in which </a:t>
            </a:r>
            <a:r>
              <a:rPr lang="en-US" b="1" dirty="0" smtClean="0"/>
              <a:t>operators</a:t>
            </a:r>
            <a:r>
              <a:rPr lang="en-US" dirty="0" smtClean="0"/>
              <a:t> of the same precedence are evaluated in an expression. </a:t>
            </a:r>
            <a:r>
              <a:rPr lang="en-US" b="1" dirty="0" err="1" smtClean="0"/>
              <a:t>Associativity</a:t>
            </a:r>
            <a:r>
              <a:rPr lang="en-US" dirty="0" smtClean="0"/>
              <a:t> can be either from left to right or right to left.</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sual Arithmetic Conversion"/>
          <p:cNvPicPr>
            <a:picLocks noChangeAspect="1" noChangeArrowheads="1"/>
          </p:cNvPicPr>
          <p:nvPr/>
        </p:nvPicPr>
        <p:blipFill>
          <a:blip r:embed="rId2"/>
          <a:srcRect/>
          <a:stretch>
            <a:fillRect/>
          </a:stretch>
        </p:blipFill>
        <p:spPr bwMode="auto">
          <a:xfrm>
            <a:off x="4953000" y="838200"/>
            <a:ext cx="2085975" cy="4676776"/>
          </a:xfrm>
          <a:prstGeom prst="rect">
            <a:avLst/>
          </a:prstGeom>
          <a:noFill/>
        </p:spPr>
      </p:pic>
      <p:sp>
        <p:nvSpPr>
          <p:cNvPr id="2" name="Title 1"/>
          <p:cNvSpPr>
            <a:spLocks noGrp="1"/>
          </p:cNvSpPr>
          <p:nvPr>
            <p:ph type="title"/>
          </p:nvPr>
        </p:nvSpPr>
        <p:spPr>
          <a:xfrm>
            <a:off x="457200" y="274638"/>
            <a:ext cx="8229600" cy="639762"/>
          </a:xfrm>
        </p:spPr>
        <p:txBody>
          <a:bodyPr>
            <a:normAutofit fontScale="90000"/>
          </a:bodyPr>
          <a:lstStyle/>
          <a:p>
            <a:r>
              <a:rPr lang="en-US" dirty="0" smtClean="0"/>
              <a:t>Type Conversion in Expressions</a:t>
            </a:r>
            <a:endParaRPr lang="en-US" dirty="0"/>
          </a:p>
        </p:txBody>
      </p:sp>
      <p:sp>
        <p:nvSpPr>
          <p:cNvPr id="3" name="Content Placeholder 2"/>
          <p:cNvSpPr>
            <a:spLocks noGrp="1"/>
          </p:cNvSpPr>
          <p:nvPr>
            <p:ph idx="1"/>
          </p:nvPr>
        </p:nvSpPr>
        <p:spPr>
          <a:xfrm>
            <a:off x="228600" y="1143000"/>
            <a:ext cx="5029200" cy="5105400"/>
          </a:xfrm>
        </p:spPr>
        <p:txBody>
          <a:bodyPr>
            <a:normAutofit/>
          </a:bodyPr>
          <a:lstStyle/>
          <a:p>
            <a:r>
              <a:rPr lang="en-US" sz="2400" dirty="0" smtClean="0">
                <a:latin typeface="Times New Roman" pitchFamily="18" charset="0"/>
                <a:cs typeface="Times New Roman" pitchFamily="18" charset="0"/>
              </a:rPr>
              <a:t>When constants and variables of different types are mixed in an expression, they are all converted to the same type. </a:t>
            </a:r>
          </a:p>
          <a:p>
            <a:r>
              <a:rPr lang="en-US" sz="2400" dirty="0" smtClean="0">
                <a:latin typeface="Times New Roman" pitchFamily="18" charset="0"/>
                <a:cs typeface="Times New Roman" pitchFamily="18" charset="0"/>
              </a:rPr>
              <a:t>The compiler c</a:t>
            </a:r>
            <a:r>
              <a:rPr lang="en-US" sz="2400" i="1" dirty="0" smtClean="0">
                <a:latin typeface="Times New Roman" pitchFamily="18" charset="0"/>
                <a:cs typeface="Times New Roman" pitchFamily="18" charset="0"/>
              </a:rPr>
              <a:t>onverts all operands up to the type of the largest operand</a:t>
            </a:r>
            <a:r>
              <a:rPr lang="en-US" sz="2400" dirty="0" smtClean="0">
                <a:latin typeface="Times New Roman" pitchFamily="18" charset="0"/>
                <a:cs typeface="Times New Roman" pitchFamily="18" charset="0"/>
              </a:rPr>
              <a:t>, which is called </a:t>
            </a:r>
            <a:r>
              <a:rPr lang="en-US" sz="2400" b="1" dirty="0" smtClean="0">
                <a:latin typeface="Times New Roman" pitchFamily="18" charset="0"/>
                <a:cs typeface="Times New Roman" pitchFamily="18" charset="0"/>
              </a:rPr>
              <a:t>type promotion. </a:t>
            </a:r>
          </a:p>
          <a:p>
            <a:r>
              <a:rPr lang="en-US" sz="2400" dirty="0" smtClean="0">
                <a:latin typeface="Times New Roman" pitchFamily="18" charset="0"/>
                <a:cs typeface="Times New Roman" pitchFamily="18" charset="0"/>
              </a:rPr>
              <a:t>First, all </a:t>
            </a:r>
            <a:r>
              <a:rPr lang="en-US" sz="2400" i="1" dirty="0" smtClean="0">
                <a:latin typeface="Times New Roman" pitchFamily="18" charset="0"/>
                <a:cs typeface="Times New Roman" pitchFamily="18" charset="0"/>
              </a:rPr>
              <a:t>char and short </a:t>
            </a:r>
            <a:r>
              <a:rPr lang="en-US" sz="2400" i="1" dirty="0" err="1" smtClean="0">
                <a:latin typeface="Times New Roman" pitchFamily="18" charset="0"/>
                <a:cs typeface="Times New Roman" pitchFamily="18" charset="0"/>
              </a:rPr>
              <a:t>int</a:t>
            </a:r>
            <a:r>
              <a:rPr lang="en-US" sz="2400" i="1" dirty="0" smtClean="0">
                <a:latin typeface="Times New Roman" pitchFamily="18" charset="0"/>
                <a:cs typeface="Times New Roman" pitchFamily="18" charset="0"/>
              </a:rPr>
              <a:t> values are automatically elevated to int</a:t>
            </a:r>
            <a:r>
              <a:rPr lang="en-US" sz="2400" dirty="0" smtClean="0">
                <a:latin typeface="Times New Roman" pitchFamily="18" charset="0"/>
                <a:cs typeface="Times New Roman" pitchFamily="18" charset="0"/>
              </a:rPr>
              <a:t>. This process is called </a:t>
            </a:r>
            <a:r>
              <a:rPr lang="en-US" sz="2400" b="1" dirty="0" smtClean="0">
                <a:latin typeface="Times New Roman" pitchFamily="18" charset="0"/>
                <a:cs typeface="Times New Roman" pitchFamily="18" charset="0"/>
              </a:rPr>
              <a:t>integral promotion</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srcRect l="41000" t="36445" r="42500" b="31555"/>
          <a:stretch>
            <a:fillRect/>
          </a:stretch>
        </p:blipFill>
        <p:spPr bwMode="auto">
          <a:xfrm>
            <a:off x="6629400" y="3962400"/>
            <a:ext cx="2514600" cy="2743200"/>
          </a:xfrm>
          <a:prstGeom prst="rect">
            <a:avLst/>
          </a:prstGeom>
          <a:noFill/>
          <a:ln w="9525">
            <a:noFill/>
            <a:miter lim="800000"/>
            <a:headEnd/>
            <a:tailEnd/>
          </a:ln>
          <a:effectLst/>
        </p:spPr>
      </p:pic>
      <p:sp>
        <p:nvSpPr>
          <p:cNvPr id="6" name="TextBox 5"/>
          <p:cNvSpPr txBox="1"/>
          <p:nvPr/>
        </p:nvSpPr>
        <p:spPr>
          <a:xfrm>
            <a:off x="5334000" y="5602069"/>
            <a:ext cx="1371600" cy="646331"/>
          </a:xfrm>
          <a:prstGeom prst="rect">
            <a:avLst/>
          </a:prstGeom>
          <a:noFill/>
        </p:spPr>
        <p:txBody>
          <a:bodyPr wrap="square" rtlCol="0">
            <a:spAutoFit/>
          </a:bodyPr>
          <a:lstStyle/>
          <a:p>
            <a:r>
              <a:rPr lang="en-US" b="1" dirty="0" smtClean="0"/>
              <a:t>Short  and char</a:t>
            </a:r>
            <a:endParaRPr lang="en-US" b="1" dirty="0"/>
          </a:p>
        </p:txBody>
      </p:sp>
      <p:cxnSp>
        <p:nvCxnSpPr>
          <p:cNvPr id="8" name="Straight Arrow Connector 7"/>
          <p:cNvCxnSpPr>
            <a:stCxn id="6" idx="0"/>
          </p:cNvCxnSpPr>
          <p:nvPr/>
        </p:nvCxnSpPr>
        <p:spPr>
          <a:xfrm rot="5400000" flipH="1" flipV="1">
            <a:off x="5867400" y="5449669"/>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610600" cy="6248400"/>
          </a:xfrm>
        </p:spPr>
        <p:txBody>
          <a:bodyPr>
            <a:normAutofit fontScale="70000" lnSpcReduction="20000"/>
          </a:bodyPr>
          <a:lstStyle/>
          <a:p>
            <a:pPr>
              <a:buNone/>
            </a:pPr>
            <a:r>
              <a:rPr lang="en-US" b="1" u="sng" dirty="0" smtClean="0"/>
              <a:t>Type Casting or type conversion:</a:t>
            </a:r>
          </a:p>
          <a:p>
            <a:r>
              <a:rPr lang="en-US" b="1" dirty="0" smtClean="0"/>
              <a:t>Type casting</a:t>
            </a:r>
            <a:r>
              <a:rPr lang="en-US" dirty="0" smtClean="0"/>
              <a:t> refers to changing an variable of one data type into another. </a:t>
            </a:r>
          </a:p>
          <a:p>
            <a:pPr>
              <a:buNone/>
            </a:pPr>
            <a:r>
              <a:rPr lang="en-US" b="1" u="sng" dirty="0" smtClean="0"/>
              <a:t>Two types:</a:t>
            </a:r>
          </a:p>
          <a:p>
            <a:r>
              <a:rPr lang="en-US" dirty="0" smtClean="0"/>
              <a:t>Implicit conversion (also known as ‘automatic type conversion’)</a:t>
            </a:r>
          </a:p>
          <a:p>
            <a:r>
              <a:rPr lang="en-US" dirty="0" smtClean="0"/>
              <a:t>explicit conversion</a:t>
            </a:r>
          </a:p>
          <a:p>
            <a:endParaRPr lang="en-US" b="1" u="sng" dirty="0" smtClean="0"/>
          </a:p>
          <a:p>
            <a:pPr>
              <a:buNone/>
            </a:pPr>
            <a:r>
              <a:rPr lang="en-US" b="1" u="sng" dirty="0" smtClean="0"/>
              <a:t>Implicit conversion:</a:t>
            </a:r>
          </a:p>
          <a:p>
            <a:pPr>
              <a:buNone/>
            </a:pPr>
            <a:r>
              <a:rPr lang="en-US" dirty="0" smtClean="0"/>
              <a:t>When the type conversion is performed automatically by the compiler without programmers intervention, such type of conversion is known as implicit type conversion or type promotion.</a:t>
            </a:r>
          </a:p>
          <a:p>
            <a:pPr>
              <a:buNone/>
            </a:pPr>
            <a:r>
              <a:rPr lang="en-US" dirty="0" smtClean="0"/>
              <a:t>Example:</a:t>
            </a:r>
          </a:p>
          <a:p>
            <a:pPr>
              <a:buNone/>
            </a:pPr>
            <a:endParaRPr lang="en-US" dirty="0" smtClean="0"/>
          </a:p>
          <a:p>
            <a:pPr>
              <a:buNone/>
            </a:pPr>
            <a:r>
              <a:rPr lang="en-US" dirty="0" smtClean="0"/>
              <a:t>short a=10; </a:t>
            </a:r>
          </a:p>
          <a:p>
            <a:pPr>
              <a:buNone/>
            </a:pPr>
            <a:r>
              <a:rPr lang="en-US" dirty="0" err="1" smtClean="0"/>
              <a:t>int</a:t>
            </a:r>
            <a:r>
              <a:rPr lang="en-US" dirty="0" smtClean="0"/>
              <a:t> b; </a:t>
            </a:r>
          </a:p>
          <a:p>
            <a:pPr>
              <a:buNone/>
            </a:pPr>
            <a:r>
              <a:rPr lang="en-US" dirty="0" smtClean="0"/>
              <a:t>b=a; //implicit type casting</a:t>
            </a:r>
          </a:p>
          <a:p>
            <a:pPr>
              <a:buNone/>
            </a:pPr>
            <a:endParaRPr lang="en-US" dirty="0"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77000"/>
          </a:xfrm>
        </p:spPr>
        <p:txBody>
          <a:bodyPr>
            <a:normAutofit fontScale="55000" lnSpcReduction="20000"/>
          </a:bodyPr>
          <a:lstStyle/>
          <a:p>
            <a:pPr>
              <a:lnSpc>
                <a:spcPct val="170000"/>
              </a:lnSpc>
              <a:spcBef>
                <a:spcPts val="0"/>
              </a:spcBef>
              <a:buNone/>
            </a:pPr>
            <a:r>
              <a:rPr lang="en-US" b="1" dirty="0" smtClean="0">
                <a:latin typeface="Times New Roman" pitchFamily="18" charset="0"/>
                <a:cs typeface="Times New Roman" pitchFamily="18" charset="0"/>
              </a:rPr>
              <a:t>Important Points about Implicit Conversions:</a:t>
            </a:r>
          </a:p>
          <a:p>
            <a:pPr>
              <a:lnSpc>
                <a:spcPct val="170000"/>
              </a:lnSpc>
              <a:spcBef>
                <a:spcPts val="0"/>
              </a:spcBef>
              <a:buNone/>
            </a:pPr>
            <a:endParaRPr lang="en-US" b="1" dirty="0" smtClean="0">
              <a:latin typeface="Times New Roman" pitchFamily="18" charset="0"/>
              <a:cs typeface="Times New Roman" pitchFamily="18" charset="0"/>
            </a:endParaRPr>
          </a:p>
          <a:p>
            <a:pPr>
              <a:lnSpc>
                <a:spcPct val="170000"/>
              </a:lnSpc>
              <a:spcBef>
                <a:spcPts val="0"/>
              </a:spcBef>
            </a:pPr>
            <a:r>
              <a:rPr lang="en-US" dirty="0" smtClean="0">
                <a:latin typeface="Times New Roman" pitchFamily="18" charset="0"/>
                <a:cs typeface="Times New Roman" pitchFamily="18" charset="0"/>
              </a:rPr>
              <a:t>Implicit type of type conversion is </a:t>
            </a:r>
            <a:r>
              <a:rPr lang="en-US" b="1" dirty="0" smtClean="0">
                <a:latin typeface="Times New Roman" pitchFamily="18" charset="0"/>
                <a:cs typeface="Times New Roman" pitchFamily="18" charset="0"/>
              </a:rPr>
              <a:t>also called as standard type conversion</a:t>
            </a:r>
            <a:r>
              <a:rPr lang="en-US" dirty="0" smtClean="0">
                <a:latin typeface="Times New Roman" pitchFamily="18" charset="0"/>
                <a:cs typeface="Times New Roman" pitchFamily="18" charset="0"/>
              </a:rPr>
              <a:t>. We do not require any keyword or special statements in implicit type casting.</a:t>
            </a:r>
          </a:p>
          <a:p>
            <a:pPr>
              <a:lnSpc>
                <a:spcPct val="170000"/>
              </a:lnSpc>
              <a:spcBef>
                <a:spcPts val="0"/>
              </a:spcBef>
            </a:pPr>
            <a:r>
              <a:rPr lang="en-US" dirty="0" smtClean="0">
                <a:latin typeface="Times New Roman" pitchFamily="18" charset="0"/>
                <a:cs typeface="Times New Roman" pitchFamily="18" charset="0"/>
              </a:rPr>
              <a:t>Converting from </a:t>
            </a:r>
            <a:r>
              <a:rPr lang="en-US" b="1" dirty="0" smtClean="0">
                <a:latin typeface="Times New Roman" pitchFamily="18" charset="0"/>
                <a:cs typeface="Times New Roman" pitchFamily="18" charset="0"/>
              </a:rPr>
              <a:t>smaller data type into larger data type </a:t>
            </a:r>
            <a:r>
              <a:rPr lang="en-US" dirty="0" smtClean="0">
                <a:latin typeface="Times New Roman" pitchFamily="18" charset="0"/>
                <a:cs typeface="Times New Roman" pitchFamily="18" charset="0"/>
              </a:rPr>
              <a:t>is also called as </a:t>
            </a:r>
            <a:r>
              <a:rPr lang="en-US" b="1" dirty="0" smtClean="0">
                <a:latin typeface="Times New Roman" pitchFamily="18" charset="0"/>
                <a:cs typeface="Times New Roman" pitchFamily="18" charset="0"/>
              </a:rPr>
              <a:t>type promotion</a:t>
            </a:r>
            <a:r>
              <a:rPr lang="en-US" dirty="0" smtClean="0">
                <a:latin typeface="Times New Roman" pitchFamily="18" charset="0"/>
                <a:cs typeface="Times New Roman" pitchFamily="18" charset="0"/>
              </a:rPr>
              <a:t>. In the above example, we can also say that the value of s is promoted to type integer.</a:t>
            </a:r>
          </a:p>
          <a:p>
            <a:pPr>
              <a:lnSpc>
                <a:spcPct val="170000"/>
              </a:lnSpc>
              <a:spcBef>
                <a:spcPts val="0"/>
              </a:spcBef>
            </a:pPr>
            <a:r>
              <a:rPr lang="en-US" dirty="0" smtClean="0">
                <a:latin typeface="Times New Roman" pitchFamily="18" charset="0"/>
                <a:cs typeface="Times New Roman" pitchFamily="18" charset="0"/>
              </a:rPr>
              <a:t>The implicit type conversion always </a:t>
            </a:r>
            <a:r>
              <a:rPr lang="en-US" b="1" dirty="0" smtClean="0">
                <a:solidFill>
                  <a:srgbClr val="C00000"/>
                </a:solidFill>
                <a:latin typeface="Times New Roman" pitchFamily="18" charset="0"/>
                <a:cs typeface="Times New Roman" pitchFamily="18" charset="0"/>
              </a:rPr>
              <a:t>happens with the compatible data types</a:t>
            </a:r>
            <a:r>
              <a:rPr lang="en-US" dirty="0" smtClean="0">
                <a:latin typeface="Times New Roman" pitchFamily="18" charset="0"/>
                <a:cs typeface="Times New Roman" pitchFamily="18" charset="0"/>
              </a:rPr>
              <a:t>.</a:t>
            </a:r>
          </a:p>
          <a:p>
            <a:pPr>
              <a:lnSpc>
                <a:spcPct val="170000"/>
              </a:lnSpc>
              <a:spcBef>
                <a:spcPts val="0"/>
              </a:spcBef>
            </a:pPr>
            <a:r>
              <a:rPr lang="en-US" dirty="0" smtClean="0">
                <a:latin typeface="Times New Roman" pitchFamily="18" charset="0"/>
                <a:cs typeface="Times New Roman" pitchFamily="18" charset="0"/>
              </a:rPr>
              <a:t>We cannot perform implicit type casting on the data types which are not compatible with each other such as:</a:t>
            </a:r>
          </a:p>
          <a:p>
            <a:pPr lvl="1">
              <a:lnSpc>
                <a:spcPct val="170000"/>
              </a:lnSpc>
              <a:spcBef>
                <a:spcPts val="0"/>
              </a:spcBef>
            </a:pPr>
            <a:r>
              <a:rPr lang="en-US" dirty="0" smtClean="0">
                <a:latin typeface="Times New Roman" pitchFamily="18" charset="0"/>
                <a:cs typeface="Times New Roman" pitchFamily="18" charset="0"/>
              </a:rPr>
              <a:t>Converting float to an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will truncate the fraction part hence losing the meaning of the value.</a:t>
            </a:r>
          </a:p>
          <a:p>
            <a:pPr lvl="1">
              <a:lnSpc>
                <a:spcPct val="170000"/>
              </a:lnSpc>
              <a:spcBef>
                <a:spcPts val="0"/>
              </a:spcBef>
            </a:pPr>
            <a:r>
              <a:rPr lang="en-US" dirty="0" smtClean="0">
                <a:latin typeface="Times New Roman" pitchFamily="18" charset="0"/>
                <a:cs typeface="Times New Roman" pitchFamily="18" charset="0"/>
              </a:rPr>
              <a:t>Converting double to float will round up the digits.</a:t>
            </a:r>
          </a:p>
          <a:p>
            <a:pPr lvl="1">
              <a:lnSpc>
                <a:spcPct val="170000"/>
              </a:lnSpc>
              <a:spcBef>
                <a:spcPts val="0"/>
              </a:spcBef>
            </a:pPr>
            <a:r>
              <a:rPr lang="en-US" dirty="0" smtClean="0">
                <a:latin typeface="Times New Roman" pitchFamily="18" charset="0"/>
                <a:cs typeface="Times New Roman" pitchFamily="18" charset="0"/>
              </a:rPr>
              <a:t>Converting long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to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will cause dropping of excess high order bits.</a:t>
            </a:r>
          </a:p>
          <a:p>
            <a:pPr>
              <a:lnSpc>
                <a:spcPct val="170000"/>
              </a:lnSpc>
              <a:spcBef>
                <a:spcPts val="0"/>
              </a:spcBef>
            </a:pPr>
            <a:r>
              <a:rPr lang="en-US" dirty="0" smtClean="0">
                <a:latin typeface="Times New Roman" pitchFamily="18" charset="0"/>
                <a:cs typeface="Times New Roman" pitchFamily="18" charset="0"/>
              </a:rPr>
              <a:t>In all the above cases, when we convert the data types, the </a:t>
            </a:r>
            <a:r>
              <a:rPr lang="en-US" b="1" dirty="0" smtClean="0">
                <a:solidFill>
                  <a:srgbClr val="C00000"/>
                </a:solidFill>
                <a:latin typeface="Times New Roman" pitchFamily="18" charset="0"/>
                <a:cs typeface="Times New Roman" pitchFamily="18" charset="0"/>
              </a:rPr>
              <a:t>value will lose its meaning</a:t>
            </a:r>
            <a:r>
              <a:rPr lang="en-US" dirty="0" smtClean="0">
                <a:latin typeface="Times New Roman" pitchFamily="18" charset="0"/>
                <a:cs typeface="Times New Roman" pitchFamily="18" charset="0"/>
              </a:rPr>
              <a:t>. Generally, the loss of meaning of the value is </a:t>
            </a:r>
            <a:r>
              <a:rPr lang="en-US" b="1" dirty="0" smtClean="0">
                <a:solidFill>
                  <a:srgbClr val="C00000"/>
                </a:solidFill>
                <a:latin typeface="Times New Roman" pitchFamily="18" charset="0"/>
                <a:cs typeface="Times New Roman" pitchFamily="18" charset="0"/>
              </a:rPr>
              <a:t>warned by the compiler</a:t>
            </a:r>
            <a:r>
              <a:rPr lang="en-US" dirty="0" smtClean="0">
                <a:latin typeface="Times New Roman" pitchFamily="18" charset="0"/>
                <a:cs typeface="Times New Roman" pitchFamily="18" charset="0"/>
              </a:rPr>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915400" cy="6400800"/>
          </a:xfrm>
        </p:spPr>
        <p:txBody>
          <a:bodyPr>
            <a:normAutofit fontScale="62500" lnSpcReduction="20000"/>
          </a:bodyPr>
          <a:lstStyle/>
          <a:p>
            <a:pPr>
              <a:lnSpc>
                <a:spcPct val="170000"/>
              </a:lnSpc>
              <a:buNone/>
            </a:pPr>
            <a:r>
              <a:rPr lang="en-US" b="1" dirty="0" smtClean="0"/>
              <a:t>Converting Character to </a:t>
            </a:r>
            <a:r>
              <a:rPr lang="en-US" b="1" dirty="0" err="1" smtClean="0"/>
              <a:t>Int</a:t>
            </a:r>
            <a:endParaRPr lang="en-US" b="1" dirty="0" smtClean="0"/>
          </a:p>
          <a:p>
            <a:pPr>
              <a:lnSpc>
                <a:spcPct val="170000"/>
              </a:lnSpc>
              <a:buNone/>
            </a:pPr>
            <a:r>
              <a:rPr lang="en-US" dirty="0" smtClean="0"/>
              <a:t>void main() </a:t>
            </a:r>
          </a:p>
          <a:p>
            <a:pPr>
              <a:lnSpc>
                <a:spcPct val="170000"/>
              </a:lnSpc>
              <a:buNone/>
            </a:pPr>
            <a:r>
              <a:rPr lang="en-US" dirty="0" smtClean="0"/>
              <a:t>{</a:t>
            </a:r>
          </a:p>
          <a:p>
            <a:pPr>
              <a:lnSpc>
                <a:spcPct val="170000"/>
              </a:lnSpc>
              <a:buNone/>
            </a:pPr>
            <a:r>
              <a:rPr lang="en-US" dirty="0" smtClean="0"/>
              <a:t>	</a:t>
            </a:r>
            <a:r>
              <a:rPr lang="en-US" dirty="0" err="1" smtClean="0"/>
              <a:t>int</a:t>
            </a:r>
            <a:r>
              <a:rPr lang="en-US" dirty="0" smtClean="0"/>
              <a:t> number = 1; </a:t>
            </a:r>
          </a:p>
          <a:p>
            <a:pPr>
              <a:lnSpc>
                <a:spcPct val="170000"/>
              </a:lnSpc>
              <a:buNone/>
            </a:pPr>
            <a:r>
              <a:rPr lang="en-US" dirty="0" smtClean="0"/>
              <a:t>	char character = 'k'; /*ASCII value is 107 */</a:t>
            </a:r>
          </a:p>
          <a:p>
            <a:pPr>
              <a:lnSpc>
                <a:spcPct val="170000"/>
              </a:lnSpc>
              <a:buNone/>
            </a:pPr>
            <a:r>
              <a:rPr lang="en-US" dirty="0" smtClean="0"/>
              <a:t> 	</a:t>
            </a:r>
            <a:r>
              <a:rPr lang="en-US" dirty="0" err="1" smtClean="0"/>
              <a:t>int</a:t>
            </a:r>
            <a:r>
              <a:rPr lang="en-US" dirty="0" smtClean="0"/>
              <a:t> sum; </a:t>
            </a:r>
          </a:p>
          <a:p>
            <a:pPr>
              <a:lnSpc>
                <a:spcPct val="170000"/>
              </a:lnSpc>
              <a:buNone/>
            </a:pPr>
            <a:r>
              <a:rPr lang="en-US" dirty="0" smtClean="0"/>
              <a:t>	sum = number + </a:t>
            </a:r>
            <a:r>
              <a:rPr lang="en-US" b="1" dirty="0" smtClean="0"/>
              <a:t>character</a:t>
            </a:r>
            <a:r>
              <a:rPr lang="en-US" dirty="0" smtClean="0"/>
              <a:t>; </a:t>
            </a:r>
            <a:r>
              <a:rPr lang="en-US" dirty="0" smtClean="0">
                <a:solidFill>
                  <a:srgbClr val="00B050"/>
                </a:solidFill>
              </a:rPr>
              <a:t>//(first all characters and shorts in an expression will converted to </a:t>
            </a:r>
            <a:r>
              <a:rPr lang="en-US" dirty="0" err="1" smtClean="0">
                <a:solidFill>
                  <a:srgbClr val="00B050"/>
                </a:solidFill>
              </a:rPr>
              <a:t>int</a:t>
            </a:r>
            <a:r>
              <a:rPr lang="en-US" dirty="0" smtClean="0">
                <a:solidFill>
                  <a:srgbClr val="00B050"/>
                </a:solidFill>
              </a:rPr>
              <a:t> –integral promotion)</a:t>
            </a:r>
          </a:p>
          <a:p>
            <a:pPr>
              <a:lnSpc>
                <a:spcPct val="170000"/>
              </a:lnSpc>
              <a:buNone/>
            </a:pPr>
            <a:r>
              <a:rPr lang="en-US" dirty="0" smtClean="0"/>
              <a:t>	</a:t>
            </a:r>
            <a:r>
              <a:rPr lang="en-US" dirty="0" err="1" smtClean="0"/>
              <a:t>printf</a:t>
            </a:r>
            <a:r>
              <a:rPr lang="en-US" dirty="0" smtClean="0"/>
              <a:t>("Value of sum : %d\n", sum ); </a:t>
            </a:r>
          </a:p>
          <a:p>
            <a:pPr>
              <a:lnSpc>
                <a:spcPct val="170000"/>
              </a:lnSpc>
              <a:buNone/>
            </a:pPr>
            <a:r>
              <a:rPr lang="en-US" dirty="0" smtClean="0"/>
              <a:t>}</a:t>
            </a:r>
          </a:p>
          <a:p>
            <a:pPr>
              <a:lnSpc>
                <a:spcPct val="170000"/>
              </a:lnSpc>
              <a:buNone/>
            </a:pPr>
            <a:r>
              <a:rPr lang="en-US" dirty="0" smtClean="0"/>
              <a:t> Output:</a:t>
            </a:r>
          </a:p>
          <a:p>
            <a:pPr>
              <a:lnSpc>
                <a:spcPct val="170000"/>
              </a:lnSpc>
              <a:buNone/>
            </a:pPr>
            <a:r>
              <a:rPr lang="en-US" dirty="0" smtClean="0"/>
              <a:t>Value of sum : 108</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610600" cy="6400800"/>
          </a:xfrm>
        </p:spPr>
        <p:txBody>
          <a:bodyPr>
            <a:normAutofit fontScale="62500" lnSpcReduction="20000"/>
          </a:bodyPr>
          <a:lstStyle/>
          <a:p>
            <a:pPr>
              <a:buNone/>
            </a:pPr>
            <a:r>
              <a:rPr lang="en-US" b="1" u="sng" dirty="0" smtClean="0">
                <a:latin typeface="Times New Roman" pitchFamily="18" charset="0"/>
                <a:cs typeface="Times New Roman" pitchFamily="18" charset="0"/>
              </a:rPr>
              <a:t>Explicit conversion:</a:t>
            </a:r>
          </a:p>
          <a:p>
            <a:pPr>
              <a:buNone/>
            </a:pPr>
            <a:endParaRPr lang="en-US" b="1" u="sng" dirty="0" smtClean="0">
              <a:latin typeface="Times New Roman" pitchFamily="18" charset="0"/>
              <a:cs typeface="Times New Roman" pitchFamily="18" charset="0"/>
            </a:endParaRPr>
          </a:p>
          <a:p>
            <a:pPr>
              <a:buNone/>
            </a:pPr>
            <a:r>
              <a:rPr lang="en-US" dirty="0" smtClean="0"/>
              <a:t>You can force an expression to be of a specific type by using a cast.</a:t>
            </a:r>
            <a:endParaRPr lang="en-US" b="1" u="sng"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The general form of a cast is </a:t>
            </a:r>
          </a:p>
          <a:p>
            <a:pPr>
              <a:buNone/>
            </a:pPr>
            <a:r>
              <a:rPr lang="en-US" dirty="0" smtClean="0">
                <a:solidFill>
                  <a:srgbClr val="FF0066"/>
                </a:solidFill>
                <a:latin typeface="Times New Roman" pitchFamily="18" charset="0"/>
                <a:cs typeface="Times New Roman" pitchFamily="18" charset="0"/>
              </a:rPr>
              <a:t>(type) expression; </a:t>
            </a:r>
          </a:p>
          <a:p>
            <a:pPr>
              <a:buNone/>
            </a:pPr>
            <a:endParaRPr lang="en-US" dirty="0" smtClean="0">
              <a:solidFill>
                <a:srgbClr val="FF0066"/>
              </a:solidFill>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#include&lt;</a:t>
            </a:r>
            <a:r>
              <a:rPr lang="en-US" dirty="0" err="1" smtClean="0">
                <a:latin typeface="Times New Roman" pitchFamily="18" charset="0"/>
                <a:cs typeface="Times New Roman" pitchFamily="18" charset="0"/>
              </a:rPr>
              <a:t>stdio.h</a:t>
            </a:r>
            <a:r>
              <a:rPr lang="en-US" dirty="0" smtClean="0">
                <a:latin typeface="Times New Roman" pitchFamily="18" charset="0"/>
                <a:cs typeface="Times New Roman" pitchFamily="18" charset="0"/>
              </a:rPr>
              <a:t>&gt; </a:t>
            </a: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main() { </a:t>
            </a:r>
          </a:p>
          <a:p>
            <a:pPr>
              <a:buNone/>
            </a:pPr>
            <a:r>
              <a:rPr lang="en-US" dirty="0" smtClean="0">
                <a:latin typeface="Times New Roman" pitchFamily="18" charset="0"/>
                <a:cs typeface="Times New Roman" pitchFamily="18" charset="0"/>
              </a:rPr>
              <a:t>float a = 1.2; </a:t>
            </a:r>
          </a:p>
          <a:p>
            <a:pPr>
              <a:buNone/>
            </a:pP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b = a; </a:t>
            </a:r>
            <a:endParaRPr lang="en-US" b="1" dirty="0" smtClean="0">
              <a:solidFill>
                <a:srgbClr val="00B050"/>
              </a:solidFill>
              <a:latin typeface="Times New Roman" pitchFamily="18" charset="0"/>
              <a:cs typeface="Times New Roman" pitchFamily="18" charset="0"/>
            </a:endParaRPr>
          </a:p>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b =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)a + 1; //correct way of conversion</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("Value of a is %f\n", a); </a:t>
            </a:r>
          </a:p>
          <a:p>
            <a:pPr>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("Value of b is %d\</a:t>
            </a:r>
            <a:r>
              <a:rPr lang="en-US" dirty="0" err="1" smtClean="0">
                <a:latin typeface="Times New Roman" pitchFamily="18" charset="0"/>
                <a:cs typeface="Times New Roman" pitchFamily="18" charset="0"/>
              </a:rPr>
              <a:t>n",b</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return 0; </a:t>
            </a:r>
          </a:p>
          <a:p>
            <a:pPr>
              <a:buNone/>
            </a:pPr>
            <a:r>
              <a:rPr lang="en-US" dirty="0" smtClean="0">
                <a:latin typeface="Times New Roman" pitchFamily="18" charset="0"/>
                <a:cs typeface="Times New Roman" pitchFamily="18" charset="0"/>
              </a:rPr>
              <a:t>}</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Output:</a:t>
            </a:r>
          </a:p>
          <a:p>
            <a:pPr>
              <a:buNone/>
            </a:pPr>
            <a:r>
              <a:rPr lang="en-US" dirty="0" smtClean="0">
                <a:latin typeface="Times New Roman" pitchFamily="18" charset="0"/>
                <a:cs typeface="Times New Roman" pitchFamily="18" charset="0"/>
              </a:rPr>
              <a:t>Value of a is 1.200000 </a:t>
            </a:r>
          </a:p>
          <a:p>
            <a:pPr>
              <a:buNone/>
            </a:pPr>
            <a:r>
              <a:rPr lang="en-US" dirty="0" smtClean="0">
                <a:latin typeface="Times New Roman" pitchFamily="18" charset="0"/>
                <a:cs typeface="Times New Roman" pitchFamily="18" charset="0"/>
              </a:rPr>
              <a:t>Value of b is 2 </a:t>
            </a:r>
            <a:br>
              <a:rPr lang="en-US" dirty="0" smtClean="0">
                <a:latin typeface="Times New Roman" pitchFamily="18" charset="0"/>
                <a:cs typeface="Times New Roman" pitchFamily="18" charset="0"/>
              </a:rPr>
            </a:br>
            <a:endParaRPr lang="en-US" dirty="0" smtClean="0">
              <a:solidFill>
                <a:srgbClr val="FF0066"/>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457200"/>
          </a:xfrm>
        </p:spPr>
        <p:txBody>
          <a:bodyPr>
            <a:normAutofit fontScale="90000"/>
          </a:bodyPr>
          <a:lstStyle/>
          <a:p>
            <a:r>
              <a:rPr lang="en-US" dirty="0" smtClean="0"/>
              <a:t>First Simple program</a:t>
            </a:r>
            <a:endParaRPr lang="en-US" dirty="0"/>
          </a:p>
        </p:txBody>
      </p:sp>
      <p:sp>
        <p:nvSpPr>
          <p:cNvPr id="3" name="Content Placeholder 2"/>
          <p:cNvSpPr>
            <a:spLocks noGrp="1"/>
          </p:cNvSpPr>
          <p:nvPr>
            <p:ph idx="1"/>
          </p:nvPr>
        </p:nvSpPr>
        <p:spPr>
          <a:xfrm>
            <a:off x="228600" y="609600"/>
            <a:ext cx="8686800" cy="6096000"/>
          </a:xfrm>
        </p:spPr>
        <p:txBody>
          <a:bodyPr>
            <a:normAutofit fontScale="77500" lnSpcReduction="20000"/>
          </a:bodyPr>
          <a:lstStyle/>
          <a:p>
            <a:pPr>
              <a:buNone/>
            </a:pPr>
            <a:r>
              <a:rPr lang="en-US" dirty="0" smtClean="0"/>
              <a:t>#</a:t>
            </a:r>
            <a:r>
              <a:rPr lang="en-US" dirty="0"/>
              <a:t>include &lt;</a:t>
            </a:r>
            <a:r>
              <a:rPr lang="en-US" dirty="0" err="1"/>
              <a:t>stdio.h</a:t>
            </a:r>
            <a:r>
              <a:rPr lang="en-US" dirty="0"/>
              <a:t>&gt; </a:t>
            </a:r>
            <a:endParaRPr lang="en-US" dirty="0" smtClean="0"/>
          </a:p>
          <a:p>
            <a:pPr>
              <a:buNone/>
            </a:pPr>
            <a:r>
              <a:rPr lang="en-US" dirty="0" err="1" smtClean="0"/>
              <a:t>int</a:t>
            </a:r>
            <a:r>
              <a:rPr lang="en-US" dirty="0" smtClean="0"/>
              <a:t> </a:t>
            </a:r>
            <a:r>
              <a:rPr lang="en-US" dirty="0"/>
              <a:t>main</a:t>
            </a:r>
            <a:r>
              <a:rPr lang="en-US" dirty="0" smtClean="0"/>
              <a:t>()  //definition for main function</a:t>
            </a:r>
          </a:p>
          <a:p>
            <a:pPr>
              <a:buNone/>
            </a:pPr>
            <a:r>
              <a:rPr lang="en-US" dirty="0" smtClean="0"/>
              <a:t> {</a:t>
            </a:r>
          </a:p>
          <a:p>
            <a:pPr>
              <a:buNone/>
            </a:pPr>
            <a:r>
              <a:rPr lang="en-US" dirty="0" smtClean="0"/>
              <a:t> </a:t>
            </a:r>
            <a:r>
              <a:rPr lang="en-US" dirty="0"/>
              <a:t>// Displays the string inside quotations</a:t>
            </a:r>
            <a:r>
              <a:rPr lang="en-US" dirty="0" smtClean="0"/>
              <a:t> </a:t>
            </a:r>
            <a:r>
              <a:rPr lang="en-US" dirty="0" smtClean="0">
                <a:solidFill>
                  <a:srgbClr val="FF0000"/>
                </a:solidFill>
              </a:rPr>
              <a:t>(comment line)</a:t>
            </a:r>
          </a:p>
          <a:p>
            <a:pPr>
              <a:buNone/>
            </a:pPr>
            <a:r>
              <a:rPr lang="en-US" dirty="0" err="1" smtClean="0"/>
              <a:t>printf</a:t>
            </a:r>
            <a:r>
              <a:rPr lang="en-US" dirty="0" smtClean="0"/>
              <a:t>(</a:t>
            </a:r>
            <a:r>
              <a:rPr lang="en-US" dirty="0"/>
              <a:t>"C Programming"</a:t>
            </a:r>
            <a:r>
              <a:rPr lang="en-US" dirty="0" smtClean="0"/>
              <a:t>); //function call for </a:t>
            </a:r>
            <a:r>
              <a:rPr lang="en-US" dirty="0" err="1" smtClean="0"/>
              <a:t>printf</a:t>
            </a:r>
            <a:r>
              <a:rPr lang="en-US" dirty="0" smtClean="0"/>
              <a:t>()</a:t>
            </a:r>
          </a:p>
          <a:p>
            <a:pPr>
              <a:buNone/>
            </a:pPr>
            <a:r>
              <a:rPr lang="en-US" dirty="0" smtClean="0"/>
              <a:t>return </a:t>
            </a:r>
            <a:r>
              <a:rPr lang="en-US" dirty="0"/>
              <a:t>0</a:t>
            </a:r>
            <a:r>
              <a:rPr lang="en-US" dirty="0" smtClean="0"/>
              <a:t>;</a:t>
            </a:r>
          </a:p>
          <a:p>
            <a:pPr>
              <a:buNone/>
            </a:pPr>
            <a:r>
              <a:rPr lang="en-US" dirty="0" smtClean="0"/>
              <a:t> }</a:t>
            </a:r>
          </a:p>
          <a:p>
            <a:r>
              <a:rPr lang="en-US" dirty="0" smtClean="0"/>
              <a:t>All </a:t>
            </a:r>
            <a:r>
              <a:rPr lang="en-US" dirty="0"/>
              <a:t>valid C programs must contain the main() function. The code execution begins from the start of the main() function.</a:t>
            </a:r>
          </a:p>
          <a:p>
            <a:r>
              <a:rPr lang="en-US" dirty="0"/>
              <a:t>The </a:t>
            </a:r>
            <a:r>
              <a:rPr lang="en-US" dirty="0" err="1"/>
              <a:t>printf</a:t>
            </a:r>
            <a:r>
              <a:rPr lang="en-US" dirty="0"/>
              <a:t>() is a library function to send formatted output to the screen. The function prints the string inside quotations.</a:t>
            </a:r>
          </a:p>
          <a:p>
            <a:r>
              <a:rPr lang="en-US" dirty="0"/>
              <a:t>To use </a:t>
            </a:r>
            <a:r>
              <a:rPr lang="en-US" dirty="0" err="1"/>
              <a:t>printf</a:t>
            </a:r>
            <a:r>
              <a:rPr lang="en-US" dirty="0"/>
              <a:t>() in our program, we need to include </a:t>
            </a:r>
            <a:r>
              <a:rPr lang="en-US" dirty="0" err="1"/>
              <a:t>stdio.h</a:t>
            </a:r>
            <a:r>
              <a:rPr lang="en-US" dirty="0"/>
              <a:t> header file using the #include &lt;</a:t>
            </a:r>
            <a:r>
              <a:rPr lang="en-US" dirty="0" err="1"/>
              <a:t>stdio.h</a:t>
            </a:r>
            <a:r>
              <a:rPr lang="en-US" dirty="0"/>
              <a:t>&gt; statement.</a:t>
            </a:r>
          </a:p>
          <a:p>
            <a:r>
              <a:rPr lang="en-US" dirty="0"/>
              <a:t>The return 0; statement inside the main() function is the "Exit status" of the program. It's optional</a:t>
            </a:r>
            <a:r>
              <a:rPr lang="en-US" dirty="0" smtClean="0"/>
              <a:t>.</a:t>
            </a:r>
          </a:p>
          <a:p>
            <a:endParaRPr lang="en-US" dirty="0"/>
          </a:p>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23000" t="22222" r="27000" b="39556"/>
          <a:stretch>
            <a:fillRect/>
          </a:stretch>
        </p:blipFill>
        <p:spPr bwMode="auto">
          <a:xfrm>
            <a:off x="76200" y="762000"/>
            <a:ext cx="8991600" cy="4724400"/>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9500" t="16000" r="22500" b="13778"/>
          <a:stretch>
            <a:fillRect/>
          </a:stretch>
        </p:blipFill>
        <p:spPr bwMode="auto">
          <a:xfrm>
            <a:off x="228600" y="381000"/>
            <a:ext cx="8839200" cy="6019800"/>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8000" t="21333" r="34000" b="13778"/>
          <a:stretch>
            <a:fillRect/>
          </a:stretch>
        </p:blipFill>
        <p:spPr bwMode="auto">
          <a:xfrm>
            <a:off x="1143000" y="194511"/>
            <a:ext cx="7162800" cy="6587289"/>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3000" t="16000" r="26500" b="15556"/>
          <a:stretch>
            <a:fillRect/>
          </a:stretch>
        </p:blipFill>
        <p:spPr bwMode="auto">
          <a:xfrm>
            <a:off x="443345" y="457200"/>
            <a:ext cx="8395855" cy="6400800"/>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buNone/>
            </a:pPr>
            <a:r>
              <a:rPr lang="en-US" b="1" dirty="0" smtClean="0"/>
              <a:t>Summary on type conversion</a:t>
            </a:r>
          </a:p>
          <a:p>
            <a:r>
              <a:rPr lang="en-US" dirty="0" smtClean="0"/>
              <a:t>Typecasting is also called as type conversion</a:t>
            </a:r>
          </a:p>
          <a:p>
            <a:r>
              <a:rPr lang="en-US" dirty="0" smtClean="0"/>
              <a:t>It means converting one data type into another.</a:t>
            </a:r>
          </a:p>
          <a:p>
            <a:r>
              <a:rPr lang="en-US" dirty="0" smtClean="0"/>
              <a:t>Converting smaller data type into a larger one is also called as type promotion.</a:t>
            </a:r>
          </a:p>
          <a:p>
            <a:r>
              <a:rPr lang="en-US" dirty="0" smtClean="0"/>
              <a:t>'C' provides an implicit and explicit way of type conversion.</a:t>
            </a:r>
          </a:p>
          <a:p>
            <a:r>
              <a:rPr lang="en-US" dirty="0" smtClean="0"/>
              <a:t>Implicit type conversion operates automatically when the compatible data type is found.</a:t>
            </a:r>
          </a:p>
          <a:p>
            <a:r>
              <a:rPr lang="en-US" dirty="0" smtClean="0"/>
              <a:t>Explicit type conversion requires a type casting operator.</a:t>
            </a:r>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idx="1"/>
          </p:nvPr>
        </p:nvSpPr>
        <p:spPr bwMode="auto">
          <a:xfrm>
            <a:off x="228600" y="228600"/>
            <a:ext cx="7010400" cy="1077218"/>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smtClean="0">
                <a:ln>
                  <a:noFill/>
                </a:ln>
                <a:solidFill>
                  <a:srgbClr val="808080"/>
                </a:solidFill>
                <a:effectLst/>
                <a:latin typeface="Times New Roman" pitchFamily="18" charset="0"/>
                <a:cs typeface="Times New Roman" pitchFamily="18" charset="0"/>
              </a:rPr>
              <a:t>int</a:t>
            </a: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 main()       </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sz="1400" b="1" i="0" u="none" strike="noStrike" cap="none" normalizeH="0" baseline="0" dirty="0" err="1" smtClean="0">
                <a:ln>
                  <a:noFill/>
                </a:ln>
                <a:solidFill>
                  <a:srgbClr val="FF1493"/>
                </a:solidFill>
                <a:effectLst/>
                <a:latin typeface="Times New Roman" pitchFamily="18" charset="0"/>
                <a:cs typeface="Times New Roman" pitchFamily="18" charset="0"/>
              </a:rPr>
              <a:t>printf</a:t>
            </a: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sz="1400" b="0" i="0" u="none" strike="noStrike" cap="none" normalizeH="0" baseline="0" dirty="0" smtClean="0">
                <a:ln>
                  <a:noFill/>
                </a:ln>
                <a:solidFill>
                  <a:srgbClr val="0000FF"/>
                </a:solidFill>
                <a:effectLst/>
                <a:latin typeface="Times New Roman" pitchFamily="18" charset="0"/>
                <a:cs typeface="Times New Roman" pitchFamily="18" charset="0"/>
              </a:rPr>
              <a:t>"%c\n"</a:t>
            </a: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sz="1400" b="1" i="0" u="none" strike="noStrike" cap="none" normalizeH="0" baseline="0" dirty="0" smtClean="0">
                <a:ln>
                  <a:noFill/>
                </a:ln>
                <a:solidFill>
                  <a:srgbClr val="808080"/>
                </a:solidFill>
                <a:effectLst/>
                <a:latin typeface="Times New Roman" pitchFamily="18" charset="0"/>
                <a:cs typeface="Times New Roman" pitchFamily="18" charset="0"/>
              </a:rPr>
              <a:t>char</a:t>
            </a: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)65 );</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sz="1400" b="1" i="0" u="none" strike="noStrike" cap="none" normalizeH="0" baseline="0" dirty="0" err="1" smtClean="0">
                <a:ln>
                  <a:noFill/>
                </a:ln>
                <a:solidFill>
                  <a:srgbClr val="FF1493"/>
                </a:solidFill>
                <a:effectLst/>
                <a:latin typeface="Times New Roman" pitchFamily="18" charset="0"/>
                <a:cs typeface="Times New Roman" pitchFamily="18" charset="0"/>
              </a:rPr>
              <a:t>getchar</a:t>
            </a: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cs typeface="Times New Roman" pitchFamily="18" charset="0"/>
              </a:rPr>
              <a:t>}</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statements</a:t>
            </a:r>
            <a:endParaRPr lang="en-US" dirty="0"/>
          </a:p>
        </p:txBody>
      </p:sp>
      <p:sp>
        <p:nvSpPr>
          <p:cNvPr id="3" name="Content Placeholder 2"/>
          <p:cNvSpPr>
            <a:spLocks noGrp="1"/>
          </p:cNvSpPr>
          <p:nvPr>
            <p:ph idx="1"/>
          </p:nvPr>
        </p:nvSpPr>
        <p:spPr>
          <a:xfrm>
            <a:off x="228600" y="1143000"/>
            <a:ext cx="8686800" cy="5486400"/>
          </a:xfrm>
        </p:spPr>
        <p:txBody>
          <a:bodyPr>
            <a:normAutofit fontScale="77500" lnSpcReduction="20000"/>
          </a:bodyPr>
          <a:lstStyle/>
          <a:p>
            <a:r>
              <a:rPr lang="en-US" dirty="0" smtClean="0">
                <a:latin typeface="Times New Roman" pitchFamily="18" charset="0"/>
                <a:cs typeface="Times New Roman" pitchFamily="18" charset="0"/>
              </a:rPr>
              <a:t>A statement is a part of your program that can be executed. That is, a statement specifies an action. </a:t>
            </a:r>
          </a:p>
          <a:p>
            <a:r>
              <a:rPr lang="en-US" dirty="0" smtClean="0">
                <a:latin typeface="Times New Roman" pitchFamily="18" charset="0"/>
                <a:cs typeface="Times New Roman" pitchFamily="18" charset="0"/>
              </a:rPr>
              <a:t>C categorizes statements into these groups: </a:t>
            </a:r>
          </a:p>
          <a:p>
            <a:pPr>
              <a:buNone/>
            </a:pPr>
            <a:endParaRPr lang="en-US" dirty="0" smtClean="0">
              <a:latin typeface="Times New Roman" pitchFamily="18" charset="0"/>
              <a:cs typeface="Times New Roman" pitchFamily="18" charset="0"/>
            </a:endParaRPr>
          </a:p>
          <a:p>
            <a:pPr>
              <a:buFont typeface="Wingdings" pitchFamily="2" charset="2"/>
              <a:buChar char="v"/>
            </a:pPr>
            <a:r>
              <a:rPr lang="en-US" dirty="0" smtClean="0">
                <a:solidFill>
                  <a:srgbClr val="FF0066"/>
                </a:solidFill>
                <a:latin typeface="Times New Roman" pitchFamily="18" charset="0"/>
                <a:cs typeface="Times New Roman" pitchFamily="18" charset="0"/>
              </a:rPr>
              <a:t>Selection (if and switch)</a:t>
            </a:r>
          </a:p>
          <a:p>
            <a:pPr>
              <a:buFont typeface="Wingdings" pitchFamily="2" charset="2"/>
              <a:buChar char="v"/>
            </a:pPr>
            <a:r>
              <a:rPr lang="en-US" dirty="0" smtClean="0">
                <a:solidFill>
                  <a:srgbClr val="FF0066"/>
                </a:solidFill>
                <a:latin typeface="Times New Roman" pitchFamily="18" charset="0"/>
                <a:cs typeface="Times New Roman" pitchFamily="18" charset="0"/>
              </a:rPr>
              <a:t>Iteration (while, for, and do-while)</a:t>
            </a:r>
          </a:p>
          <a:p>
            <a:pPr>
              <a:buFont typeface="Wingdings" pitchFamily="2" charset="2"/>
              <a:buChar char="v"/>
            </a:pPr>
            <a:r>
              <a:rPr lang="en-US" dirty="0" smtClean="0">
                <a:solidFill>
                  <a:srgbClr val="FF0066"/>
                </a:solidFill>
                <a:latin typeface="Times New Roman" pitchFamily="18" charset="0"/>
                <a:cs typeface="Times New Roman" pitchFamily="18" charset="0"/>
              </a:rPr>
              <a:t>Jump (break, continue, </a:t>
            </a:r>
            <a:r>
              <a:rPr lang="en-US" dirty="0" err="1" smtClean="0">
                <a:solidFill>
                  <a:srgbClr val="FF0066"/>
                </a:solidFill>
                <a:latin typeface="Times New Roman" pitchFamily="18" charset="0"/>
                <a:cs typeface="Times New Roman" pitchFamily="18" charset="0"/>
              </a:rPr>
              <a:t>goto</a:t>
            </a:r>
            <a:r>
              <a:rPr lang="en-US" dirty="0" smtClean="0">
                <a:solidFill>
                  <a:srgbClr val="FF0066"/>
                </a:solidFill>
                <a:latin typeface="Times New Roman" pitchFamily="18" charset="0"/>
                <a:cs typeface="Times New Roman" pitchFamily="18" charset="0"/>
              </a:rPr>
              <a:t>, and return)</a:t>
            </a:r>
          </a:p>
          <a:p>
            <a:pPr>
              <a:buFont typeface="Wingdings" pitchFamily="2" charset="2"/>
              <a:buChar char="v"/>
            </a:pPr>
            <a:r>
              <a:rPr lang="en-US" dirty="0" smtClean="0">
                <a:solidFill>
                  <a:srgbClr val="FF0066"/>
                </a:solidFill>
                <a:latin typeface="Times New Roman" pitchFamily="18" charset="0"/>
                <a:cs typeface="Times New Roman" pitchFamily="18" charset="0"/>
              </a:rPr>
              <a:t>Label (case and default, </a:t>
            </a:r>
            <a:r>
              <a:rPr lang="en-US" dirty="0" err="1" smtClean="0">
                <a:solidFill>
                  <a:srgbClr val="FF0066"/>
                </a:solidFill>
                <a:latin typeface="Times New Roman" pitchFamily="18" charset="0"/>
                <a:cs typeface="Times New Roman" pitchFamily="18" charset="0"/>
              </a:rPr>
              <a:t>goto</a:t>
            </a:r>
            <a:r>
              <a:rPr lang="en-US" dirty="0" smtClean="0">
                <a:solidFill>
                  <a:srgbClr val="FF0066"/>
                </a:solidFill>
                <a:latin typeface="Times New Roman" pitchFamily="18" charset="0"/>
                <a:cs typeface="Times New Roman" pitchFamily="18" charset="0"/>
              </a:rPr>
              <a:t>)</a:t>
            </a:r>
          </a:p>
          <a:p>
            <a:pPr>
              <a:buFont typeface="Wingdings" pitchFamily="2" charset="2"/>
              <a:buChar char="v"/>
            </a:pPr>
            <a:r>
              <a:rPr lang="en-US" dirty="0" smtClean="0">
                <a:latin typeface="Times New Roman" pitchFamily="18" charset="0"/>
                <a:cs typeface="Times New Roman" pitchFamily="18" charset="0"/>
              </a:rPr>
              <a:t>Expression (composed of a valid expression)</a:t>
            </a:r>
          </a:p>
          <a:p>
            <a:pPr>
              <a:buFont typeface="Wingdings" pitchFamily="2" charset="2"/>
              <a:buChar char="v"/>
            </a:pPr>
            <a:r>
              <a:rPr lang="en-US" dirty="0" smtClean="0">
                <a:latin typeface="Times New Roman" pitchFamily="18" charset="0"/>
                <a:cs typeface="Times New Roman" pitchFamily="18" charset="0"/>
              </a:rPr>
              <a:t>Block (starting with { and end with } -&gt;compound statements) </a:t>
            </a:r>
          </a:p>
          <a:p>
            <a:pPr>
              <a:buFont typeface="Wingdings" pitchFamily="2" charset="2"/>
              <a:buChar char="v"/>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Note: pink color represents control flow statements or control </a:t>
            </a:r>
            <a:r>
              <a:rPr lang="en-US" dirty="0" err="1" smtClean="0">
                <a:latin typeface="Times New Roman" pitchFamily="18" charset="0"/>
                <a:cs typeface="Times New Roman" pitchFamily="18" charset="0"/>
              </a:rPr>
              <a:t>strcutures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b="1" dirty="0" smtClean="0">
                <a:latin typeface="Times New Roman" pitchFamily="18" charset="0"/>
                <a:cs typeface="Times New Roman" pitchFamily="18" charset="0"/>
              </a:rPr>
              <a:t>Control structures or control flow statements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295400"/>
            <a:ext cx="8534400" cy="5257800"/>
          </a:xfrm>
        </p:spPr>
        <p:txBody>
          <a:bodyPr>
            <a:normAutofit fontScale="77500" lnSpcReduction="20000"/>
          </a:bodyPr>
          <a:lstStyle/>
          <a:p>
            <a:r>
              <a:rPr lang="en-US" dirty="0" smtClean="0">
                <a:latin typeface="Times New Roman" pitchFamily="18" charset="0"/>
                <a:cs typeface="Times New Roman" pitchFamily="18" charset="0"/>
              </a:rPr>
              <a:t>Control structures are used to </a:t>
            </a:r>
            <a:r>
              <a:rPr lang="en-US" b="1" dirty="0" smtClean="0">
                <a:latin typeface="Times New Roman" pitchFamily="18" charset="0"/>
                <a:cs typeface="Times New Roman" pitchFamily="18" charset="0"/>
              </a:rPr>
              <a:t>alter the flow of execution </a:t>
            </a:r>
            <a:r>
              <a:rPr lang="en-US" dirty="0" smtClean="0">
                <a:latin typeface="Times New Roman" pitchFamily="18" charset="0"/>
                <a:cs typeface="Times New Roman" pitchFamily="18" charset="0"/>
              </a:rPr>
              <a:t>of the program.</a:t>
            </a:r>
          </a:p>
          <a:p>
            <a:r>
              <a:rPr lang="en-US" dirty="0" smtClean="0">
                <a:latin typeface="Times New Roman" pitchFamily="18" charset="0"/>
                <a:cs typeface="Times New Roman" pitchFamily="18" charset="0"/>
              </a:rPr>
              <a:t>Mainly for </a:t>
            </a:r>
            <a:r>
              <a:rPr lang="en-US" b="1" dirty="0" smtClean="0">
                <a:latin typeface="Times New Roman" pitchFamily="18" charset="0"/>
                <a:cs typeface="Times New Roman" pitchFamily="18" charset="0"/>
              </a:rPr>
              <a:t>decision making</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use control structures to make decisions and alter the direction of program flow in one or the other path(s) available.</a:t>
            </a:r>
          </a:p>
          <a:p>
            <a:pPr>
              <a:buNone/>
            </a:pPr>
            <a:endParaRPr lang="en-US" dirty="0" smtClean="0">
              <a:latin typeface="Times New Roman" pitchFamily="18" charset="0"/>
              <a:cs typeface="Times New Roman" pitchFamily="18" charset="0"/>
            </a:endParaRPr>
          </a:p>
          <a:p>
            <a:pPr fontAlgn="base">
              <a:buNone/>
            </a:pPr>
            <a:r>
              <a:rPr lang="en-US" dirty="0" smtClean="0">
                <a:latin typeface="Times New Roman" pitchFamily="18" charset="0"/>
                <a:cs typeface="Times New Roman" pitchFamily="18" charset="0"/>
              </a:rPr>
              <a:t>There are</a:t>
            </a:r>
            <a:r>
              <a:rPr lang="en-US" b="1" dirty="0" smtClean="0">
                <a:latin typeface="Times New Roman" pitchFamily="18" charset="0"/>
                <a:cs typeface="Times New Roman" pitchFamily="18" charset="0"/>
              </a:rPr>
              <a:t> three types</a:t>
            </a:r>
            <a:r>
              <a:rPr lang="en-US" dirty="0" smtClean="0">
                <a:latin typeface="Times New Roman" pitchFamily="18" charset="0"/>
                <a:cs typeface="Times New Roman" pitchFamily="18" charset="0"/>
              </a:rPr>
              <a:t> of control structures available in C </a:t>
            </a:r>
          </a:p>
          <a:p>
            <a:pPr fontAlgn="base"/>
            <a:r>
              <a:rPr lang="en-US" b="1" dirty="0" smtClean="0">
                <a:latin typeface="Times New Roman" pitchFamily="18" charset="0"/>
                <a:cs typeface="Times New Roman" pitchFamily="18" charset="0"/>
              </a:rPr>
              <a:t>1) Sequence structure (straight line paths)</a:t>
            </a:r>
            <a:endParaRPr lang="en-US"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2) Selection structure/branching (one or many branches)</a:t>
            </a:r>
            <a:endParaRPr lang="en-US" dirty="0" smtClean="0">
              <a:latin typeface="Times New Roman" pitchFamily="18" charset="0"/>
              <a:cs typeface="Times New Roman" pitchFamily="18" charset="0"/>
            </a:endParaRPr>
          </a:p>
          <a:p>
            <a:pPr fontAlgn="base"/>
            <a:r>
              <a:rPr lang="en-US" b="1" dirty="0" smtClean="0">
                <a:latin typeface="Times New Roman" pitchFamily="18" charset="0"/>
                <a:cs typeface="Times New Roman" pitchFamily="18" charset="0"/>
              </a:rPr>
              <a:t>3)Loop structure/iterative (repetition of a set of activities)</a:t>
            </a:r>
          </a:p>
          <a:p>
            <a:pPr fontAlgn="base"/>
            <a:r>
              <a:rPr lang="en-US" b="1" dirty="0" smtClean="0">
                <a:latin typeface="Times New Roman" pitchFamily="18" charset="0"/>
                <a:cs typeface="Times New Roman" pitchFamily="18" charset="0"/>
              </a:rPr>
              <a:t>4) jump structure</a:t>
            </a:r>
            <a:endParaRPr lang="en-US"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low chart of If, If else and switch statements."/>
          <p:cNvPicPr>
            <a:picLocks noChangeAspect="1" noChangeArrowheads="1"/>
          </p:cNvPicPr>
          <p:nvPr/>
        </p:nvPicPr>
        <p:blipFill>
          <a:blip r:embed="rId2"/>
          <a:srcRect/>
          <a:stretch>
            <a:fillRect/>
          </a:stretch>
        </p:blipFill>
        <p:spPr bwMode="auto">
          <a:xfrm>
            <a:off x="1600201" y="304800"/>
            <a:ext cx="3657600" cy="4657725"/>
          </a:xfrm>
          <a:prstGeom prst="rect">
            <a:avLst/>
          </a:prstGeom>
          <a:noFill/>
        </p:spPr>
      </p:pic>
      <p:pic>
        <p:nvPicPr>
          <p:cNvPr id="1026" name="Picture 2" descr="https://www.circuitstoday.com/wp-content/uploads/2012/09/sequence_structure.png"/>
          <p:cNvPicPr>
            <a:picLocks noChangeAspect="1" noChangeArrowheads="1"/>
          </p:cNvPicPr>
          <p:nvPr/>
        </p:nvPicPr>
        <p:blipFill>
          <a:blip r:embed="rId3"/>
          <a:srcRect l="21448" r="37801"/>
          <a:stretch>
            <a:fillRect/>
          </a:stretch>
        </p:blipFill>
        <p:spPr bwMode="auto">
          <a:xfrm>
            <a:off x="152400" y="381000"/>
            <a:ext cx="1447800" cy="4657725"/>
          </a:xfrm>
          <a:prstGeom prst="rect">
            <a:avLst/>
          </a:prstGeom>
          <a:noFill/>
        </p:spPr>
      </p:pic>
      <p:pic>
        <p:nvPicPr>
          <p:cNvPr id="1030" name="Picture 6" descr=" flow charts of while, do while and for loops in c/c++ and Java"/>
          <p:cNvPicPr>
            <a:picLocks noChangeAspect="1" noChangeArrowheads="1"/>
          </p:cNvPicPr>
          <p:nvPr/>
        </p:nvPicPr>
        <p:blipFill>
          <a:blip r:embed="rId4"/>
          <a:srcRect l="9284"/>
          <a:stretch>
            <a:fillRect/>
          </a:stretch>
        </p:blipFill>
        <p:spPr bwMode="auto">
          <a:xfrm>
            <a:off x="4953001" y="228600"/>
            <a:ext cx="3886200" cy="5429251"/>
          </a:xfrm>
          <a:prstGeom prst="rect">
            <a:avLst/>
          </a:prstGeo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r>
              <a:rPr lang="en-US" dirty="0" smtClean="0"/>
              <a:t>If statements</a:t>
            </a:r>
            <a:endParaRPr lang="en-US" dirty="0"/>
          </a:p>
        </p:txBody>
      </p:sp>
      <p:sp>
        <p:nvSpPr>
          <p:cNvPr id="3" name="Content Placeholder 2"/>
          <p:cNvSpPr>
            <a:spLocks noGrp="1"/>
          </p:cNvSpPr>
          <p:nvPr>
            <p:ph idx="1"/>
          </p:nvPr>
        </p:nvSpPr>
        <p:spPr>
          <a:xfrm>
            <a:off x="304800" y="914400"/>
            <a:ext cx="8686800" cy="5715000"/>
          </a:xfrm>
        </p:spPr>
        <p:txBody>
          <a:bodyPr numCol="2">
            <a:normAutofit fontScale="62500" lnSpcReduction="20000"/>
          </a:bodyPr>
          <a:lstStyle/>
          <a:p>
            <a:pPr fontAlgn="base">
              <a:buNone/>
            </a:pPr>
            <a:r>
              <a:rPr lang="en-US" b="1" dirty="0" smtClean="0">
                <a:latin typeface="Times New Roman" pitchFamily="18" charset="0"/>
                <a:cs typeface="Times New Roman" pitchFamily="18" charset="0"/>
              </a:rPr>
              <a:t>The syntax of simple if statement</a:t>
            </a:r>
            <a:endParaRPr lang="en-US" dirty="0" smtClean="0">
              <a:latin typeface="Times New Roman" pitchFamily="18" charset="0"/>
              <a:cs typeface="Times New Roman" pitchFamily="18" charset="0"/>
            </a:endParaRPr>
          </a:p>
          <a:p>
            <a:pPr fontAlgn="base">
              <a:buNone/>
            </a:pPr>
            <a:r>
              <a:rPr lang="en-US" sz="2900" b="1" dirty="0" smtClean="0">
                <a:solidFill>
                  <a:srgbClr val="FF0066"/>
                </a:solidFill>
                <a:latin typeface="Times New Roman" pitchFamily="18" charset="0"/>
                <a:cs typeface="Times New Roman" pitchFamily="18" charset="0"/>
              </a:rPr>
              <a:t>if (expression/value(condition)) </a:t>
            </a:r>
            <a:br>
              <a:rPr lang="en-US" sz="2900" b="1" dirty="0" smtClean="0">
                <a:solidFill>
                  <a:srgbClr val="FF0066"/>
                </a:solidFill>
                <a:latin typeface="Times New Roman" pitchFamily="18" charset="0"/>
                <a:cs typeface="Times New Roman" pitchFamily="18" charset="0"/>
              </a:rPr>
            </a:br>
            <a:r>
              <a:rPr lang="en-US" sz="2900" b="1" dirty="0" smtClean="0">
                <a:solidFill>
                  <a:srgbClr val="FF0066"/>
                </a:solidFill>
                <a:latin typeface="Times New Roman" pitchFamily="18" charset="0"/>
                <a:cs typeface="Times New Roman" pitchFamily="18" charset="0"/>
              </a:rPr>
              <a:t>{</a:t>
            </a:r>
            <a:br>
              <a:rPr lang="en-US" sz="2900" b="1" dirty="0" smtClean="0">
                <a:solidFill>
                  <a:srgbClr val="FF0066"/>
                </a:solidFill>
                <a:latin typeface="Times New Roman" pitchFamily="18" charset="0"/>
                <a:cs typeface="Times New Roman" pitchFamily="18" charset="0"/>
              </a:rPr>
            </a:br>
            <a:r>
              <a:rPr lang="en-US" sz="2900" b="1" dirty="0" smtClean="0">
                <a:solidFill>
                  <a:srgbClr val="FF0066"/>
                </a:solidFill>
                <a:latin typeface="Times New Roman" pitchFamily="18" charset="0"/>
                <a:cs typeface="Times New Roman" pitchFamily="18" charset="0"/>
              </a:rPr>
              <a:t>statement 1;</a:t>
            </a:r>
            <a:br>
              <a:rPr lang="en-US" sz="2900" b="1" dirty="0" smtClean="0">
                <a:solidFill>
                  <a:srgbClr val="FF0066"/>
                </a:solidFill>
                <a:latin typeface="Times New Roman" pitchFamily="18" charset="0"/>
                <a:cs typeface="Times New Roman" pitchFamily="18" charset="0"/>
              </a:rPr>
            </a:br>
            <a:r>
              <a:rPr lang="en-US" sz="2900" b="1" dirty="0" smtClean="0">
                <a:solidFill>
                  <a:srgbClr val="FF0066"/>
                </a:solidFill>
                <a:latin typeface="Times New Roman" pitchFamily="18" charset="0"/>
                <a:cs typeface="Times New Roman" pitchFamily="18" charset="0"/>
              </a:rPr>
              <a:t>statement 2;</a:t>
            </a:r>
            <a:br>
              <a:rPr lang="en-US" sz="2900" b="1" dirty="0" smtClean="0">
                <a:solidFill>
                  <a:srgbClr val="FF0066"/>
                </a:solidFill>
                <a:latin typeface="Times New Roman" pitchFamily="18" charset="0"/>
                <a:cs typeface="Times New Roman" pitchFamily="18" charset="0"/>
              </a:rPr>
            </a:br>
            <a:r>
              <a:rPr lang="en-US" sz="2900" b="1" dirty="0" smtClean="0">
                <a:solidFill>
                  <a:srgbClr val="FF0066"/>
                </a:solidFill>
                <a:latin typeface="Times New Roman" pitchFamily="18" charset="0"/>
                <a:cs typeface="Times New Roman" pitchFamily="18" charset="0"/>
              </a:rPr>
              <a:t>}</a:t>
            </a:r>
            <a:r>
              <a:rPr lang="en-US" sz="2900" b="1" dirty="0" smtClean="0">
                <a:latin typeface="Times New Roman" pitchFamily="18" charset="0"/>
                <a:cs typeface="Times New Roman" pitchFamily="18" charset="0"/>
              </a:rPr>
              <a:t/>
            </a:r>
            <a:br>
              <a:rPr lang="en-US" sz="2900" b="1" dirty="0" smtClean="0">
                <a:latin typeface="Times New Roman" pitchFamily="18" charset="0"/>
                <a:cs typeface="Times New Roman" pitchFamily="18" charset="0"/>
              </a:rPr>
            </a:br>
            <a:r>
              <a:rPr lang="en-US" sz="2900" b="1" dirty="0" smtClean="0">
                <a:latin typeface="Times New Roman" pitchFamily="18" charset="0"/>
                <a:cs typeface="Times New Roman" pitchFamily="18" charset="0"/>
              </a:rPr>
              <a:t>statement 1;</a:t>
            </a:r>
          </a:p>
          <a:p>
            <a:pPr fontAlgn="base">
              <a:buNone/>
            </a:pPr>
            <a:r>
              <a:rPr lang="en-US" sz="2900" b="1" dirty="0" smtClean="0">
                <a:latin typeface="Times New Roman" pitchFamily="18" charset="0"/>
                <a:cs typeface="Times New Roman" pitchFamily="18" charset="0"/>
              </a:rPr>
              <a:t>	statement 2;</a:t>
            </a:r>
          </a:p>
          <a:p>
            <a:pPr fontAlgn="base">
              <a:buNone/>
            </a:pPr>
            <a:endParaRPr lang="en-US" sz="2900" b="1" dirty="0" smtClean="0">
              <a:latin typeface="Times New Roman" pitchFamily="18" charset="0"/>
              <a:cs typeface="Times New Roman" pitchFamily="18" charset="0"/>
            </a:endParaRPr>
          </a:p>
          <a:p>
            <a:pPr fontAlgn="base">
              <a:buNone/>
            </a:pPr>
            <a:r>
              <a:rPr lang="en-US" sz="2900" b="1" dirty="0" smtClean="0">
                <a:solidFill>
                  <a:srgbClr val="0070C0"/>
                </a:solidFill>
                <a:latin typeface="Times New Roman" pitchFamily="18" charset="0"/>
                <a:cs typeface="Times New Roman" pitchFamily="18" charset="0"/>
              </a:rPr>
              <a:t>if (expression)</a:t>
            </a:r>
          </a:p>
          <a:p>
            <a:pPr fontAlgn="base">
              <a:buNone/>
            </a:pPr>
            <a:r>
              <a:rPr lang="en-US" sz="2900" b="1" dirty="0" smtClean="0">
                <a:solidFill>
                  <a:srgbClr val="0070C0"/>
                </a:solidFill>
                <a:latin typeface="Times New Roman" pitchFamily="18" charset="0"/>
                <a:cs typeface="Times New Roman" pitchFamily="18" charset="0"/>
              </a:rPr>
              <a:t> statement; </a:t>
            </a:r>
          </a:p>
          <a:p>
            <a:pPr fontAlgn="base">
              <a:buNone/>
            </a:pPr>
            <a:endParaRPr lang="en-US" dirty="0" smtClean="0">
              <a:latin typeface="Times New Roman" pitchFamily="18" charset="0"/>
              <a:cs typeface="Times New Roman" pitchFamily="18" charset="0"/>
            </a:endParaRPr>
          </a:p>
          <a:p>
            <a:pPr fontAlgn="base">
              <a:buNone/>
            </a:pPr>
            <a:r>
              <a:rPr lang="en-US" dirty="0" smtClean="0">
                <a:latin typeface="Times New Roman" pitchFamily="18" charset="0"/>
                <a:cs typeface="Times New Roman" pitchFamily="18" charset="0"/>
              </a:rPr>
              <a:t>Example:</a:t>
            </a:r>
          </a:p>
          <a:p>
            <a:pPr fontAlgn="base">
              <a:buNone/>
            </a:pPr>
            <a:r>
              <a:rPr lang="en-US" dirty="0" smtClean="0">
                <a:latin typeface="Times New Roman" pitchFamily="18" charset="0"/>
                <a:cs typeface="Times New Roman" pitchFamily="18" charset="0"/>
              </a:rPr>
              <a:t>void main()</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num;</a:t>
            </a:r>
            <a:br>
              <a:rPr lang="en-US" dirty="0" smtClean="0">
                <a:latin typeface="Times New Roman" pitchFamily="18" charset="0"/>
                <a:cs typeface="Times New Roman" pitchFamily="18" charset="0"/>
              </a:rPr>
            </a:b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("Hello user, Enter a number");</a:t>
            </a:r>
            <a:br>
              <a:rPr lang="en-US" dirty="0" smtClean="0">
                <a:latin typeface="Times New Roman" pitchFamily="18" charset="0"/>
                <a:cs typeface="Times New Roman" pitchFamily="18" charset="0"/>
              </a:rPr>
            </a:br>
            <a:r>
              <a:rPr lang="en-US" dirty="0" err="1" smtClean="0">
                <a:latin typeface="Times New Roman" pitchFamily="18" charset="0"/>
                <a:cs typeface="Times New Roman" pitchFamily="18" charset="0"/>
              </a:rPr>
              <a:t>scanf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d",&amp;num</a:t>
            </a:r>
            <a:r>
              <a:rPr lang="en-US" dirty="0" smtClean="0">
                <a:latin typeface="Times New Roman" pitchFamily="18" charset="0"/>
                <a:cs typeface="Times New Roman" pitchFamily="18" charset="0"/>
              </a:rPr>
              <a:t>); //10  //1</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if(num==1)</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("UNITED STATES");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t>
            </a:r>
          </a:p>
          <a:p>
            <a:pPr fontAlgn="base">
              <a:buNone/>
            </a:pP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(“outside if”);</a:t>
            </a:r>
          </a:p>
          <a:p>
            <a:pPr fontAlgn="base">
              <a:buNone/>
            </a:pPr>
            <a:r>
              <a:rPr lang="en-US" dirty="0" smtClean="0">
                <a:latin typeface="Times New Roman" pitchFamily="18" charset="0"/>
                <a:cs typeface="Times New Roman" pitchFamily="18" charset="0"/>
              </a:rPr>
              <a:t>}</a:t>
            </a:r>
          </a:p>
          <a:p>
            <a:pPr fontAlgn="base">
              <a:buNone/>
            </a:pPr>
            <a:endParaRPr lang="en-US" dirty="0" smtClean="0">
              <a:latin typeface="Times New Roman" pitchFamily="18" charset="0"/>
              <a:cs typeface="Times New Roman" pitchFamily="18" charset="0"/>
            </a:endParaRPr>
          </a:p>
          <a:p>
            <a:pPr fontAlgn="base">
              <a:buNone/>
            </a:pPr>
            <a:r>
              <a:rPr lang="en-US" dirty="0" smtClean="0">
                <a:latin typeface="Times New Roman" pitchFamily="18" charset="0"/>
                <a:cs typeface="Times New Roman" pitchFamily="18" charset="0"/>
              </a:rPr>
              <a:t>Output: outside if</a:t>
            </a:r>
          </a:p>
          <a:p>
            <a:pPr fontAlgn="base">
              <a:buNone/>
            </a:pPr>
            <a:endParaRPr lang="en-US" dirty="0" smtClean="0">
              <a:latin typeface="Times New Roman" pitchFamily="18" charset="0"/>
              <a:cs typeface="Times New Roman" pitchFamily="18" charset="0"/>
            </a:endParaRPr>
          </a:p>
          <a:p>
            <a:pPr fontAlgn="base">
              <a:buNone/>
            </a:pPr>
            <a:endParaRPr lang="en-US" dirty="0" smtClean="0">
              <a:latin typeface="Times New Roman" pitchFamily="18" charset="0"/>
              <a:cs typeface="Times New Roman" pitchFamily="18" charset="0"/>
            </a:endParaRPr>
          </a:p>
          <a:p>
            <a:pPr fontAlgn="base">
              <a:buNone/>
            </a:pPr>
            <a:endParaRPr lang="en-US" dirty="0" smtClean="0">
              <a:latin typeface="Times New Roman" pitchFamily="18" charset="0"/>
              <a:cs typeface="Times New Roman" pitchFamily="18" charset="0"/>
            </a:endParaRPr>
          </a:p>
          <a:p>
            <a:pPr fontAlgn="base">
              <a:buNone/>
            </a:pPr>
            <a:r>
              <a:rPr lang="en-US" dirty="0" smtClean="0">
                <a:latin typeface="Times New Roman" pitchFamily="18" charset="0"/>
                <a:cs typeface="Times New Roman" pitchFamily="18" charset="0"/>
              </a:rPr>
              <a:t>void main()</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num;</a:t>
            </a:r>
            <a:br>
              <a:rPr lang="en-US" dirty="0" smtClean="0">
                <a:latin typeface="Times New Roman" pitchFamily="18" charset="0"/>
                <a:cs typeface="Times New Roman" pitchFamily="18" charset="0"/>
              </a:rPr>
            </a:b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("Hello user, Enter a number");</a:t>
            </a:r>
            <a:br>
              <a:rPr lang="en-US" dirty="0" smtClean="0">
                <a:latin typeface="Times New Roman" pitchFamily="18" charset="0"/>
                <a:cs typeface="Times New Roman" pitchFamily="18" charset="0"/>
              </a:rPr>
            </a:br>
            <a:r>
              <a:rPr lang="en-US" dirty="0" err="1" smtClean="0">
                <a:latin typeface="Times New Roman" pitchFamily="18" charset="0"/>
                <a:cs typeface="Times New Roman" pitchFamily="18" charset="0"/>
              </a:rPr>
              <a:t>scanf</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d",&amp;num</a:t>
            </a:r>
            <a:r>
              <a:rPr lang="en-US" dirty="0" smtClean="0">
                <a:latin typeface="Times New Roman" pitchFamily="18" charset="0"/>
                <a:cs typeface="Times New Roman" pitchFamily="18" charset="0"/>
              </a:rPr>
              <a:t>); //10  //1</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if(num==1)</a:t>
            </a:r>
            <a:br>
              <a:rPr lang="en-US" dirty="0" smtClean="0">
                <a:latin typeface="Times New Roman" pitchFamily="18" charset="0"/>
                <a:cs typeface="Times New Roman" pitchFamily="18" charset="0"/>
              </a:rPr>
            </a:b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("UNITED STATES");</a:t>
            </a:r>
            <a:br>
              <a:rPr lang="en-US" dirty="0" smtClean="0">
                <a:latin typeface="Times New Roman" pitchFamily="18" charset="0"/>
                <a:cs typeface="Times New Roman" pitchFamily="18" charset="0"/>
              </a:rPr>
            </a:br>
            <a:r>
              <a:rPr lang="en-US" dirty="0" err="1" smtClean="0">
                <a:latin typeface="Times New Roman" pitchFamily="18" charset="0"/>
                <a:cs typeface="Times New Roman" pitchFamily="18" charset="0"/>
              </a:rPr>
              <a:t>printf</a:t>
            </a:r>
            <a:r>
              <a:rPr lang="en-US" dirty="0" smtClean="0">
                <a:latin typeface="Times New Roman" pitchFamily="18" charset="0"/>
                <a:cs typeface="Times New Roman" pitchFamily="18" charset="0"/>
              </a:rPr>
              <a:t>(“outside if”);</a:t>
            </a:r>
          </a:p>
          <a:p>
            <a:pPr fontAlgn="base">
              <a:buNone/>
            </a:pPr>
            <a:r>
              <a:rPr lang="en-US" dirty="0" smtClean="0">
                <a:latin typeface="Times New Roman" pitchFamily="18" charset="0"/>
                <a:cs typeface="Times New Roman" pitchFamily="18" charset="0"/>
              </a:rPr>
              <a:t>}</a:t>
            </a:r>
          </a:p>
          <a:p>
            <a:pPr fontAlgn="base">
              <a:buNone/>
            </a:pPr>
            <a:endParaRPr lang="en-US" dirty="0" smtClean="0">
              <a:latin typeface="Times New Roman" pitchFamily="18" charset="0"/>
              <a:cs typeface="Times New Roman" pitchFamily="18" charset="0"/>
            </a:endParaRPr>
          </a:p>
          <a:p>
            <a:pPr fontAlgn="base">
              <a:buNone/>
            </a:pP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3633</TotalTime>
  <Words>6977</Words>
  <Application>Microsoft Office PowerPoint</Application>
  <PresentationFormat>On-screen Show (4:3)</PresentationFormat>
  <Paragraphs>1615</Paragraphs>
  <Slides>132</Slides>
  <Notes>2</Notes>
  <HiddenSlides>1</HiddenSlides>
  <MMClips>0</MMClip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Office Theme</vt:lpstr>
      <vt:lpstr>Basics of Programming in C</vt:lpstr>
      <vt:lpstr>Slide 2</vt:lpstr>
      <vt:lpstr>Slide 3</vt:lpstr>
      <vt:lpstr>Data types </vt:lpstr>
      <vt:lpstr>void Type and Modifiers</vt:lpstr>
      <vt:lpstr>Data types</vt:lpstr>
      <vt:lpstr>Floating Point  (always signed) : fractional and Exponential form </vt:lpstr>
      <vt:lpstr>ASCII table</vt:lpstr>
      <vt:lpstr>First Simple program</vt:lpstr>
      <vt:lpstr>Slide 10</vt:lpstr>
      <vt:lpstr>Slide 11</vt:lpstr>
      <vt:lpstr>Slide 12</vt:lpstr>
      <vt:lpstr>Slide 13</vt:lpstr>
      <vt:lpstr>Slide 14</vt:lpstr>
      <vt:lpstr>printf() function</vt:lpstr>
      <vt:lpstr>Slide 16</vt:lpstr>
      <vt:lpstr>printf() function</vt:lpstr>
      <vt:lpstr>scanf()</vt:lpstr>
      <vt:lpstr>Slide 19</vt:lpstr>
      <vt:lpstr>Slide 20</vt:lpstr>
      <vt:lpstr>Variables</vt:lpstr>
      <vt:lpstr>Where Variables Are Declared?</vt:lpstr>
      <vt:lpstr>Local Variables</vt:lpstr>
      <vt:lpstr>Local variables</vt:lpstr>
      <vt:lpstr> block or code block </vt:lpstr>
      <vt:lpstr>Slide 26</vt:lpstr>
      <vt:lpstr>Formal Parameter/arguments</vt:lpstr>
      <vt:lpstr>Global Variable</vt:lpstr>
      <vt:lpstr>Scope and lifetime of a Variable</vt:lpstr>
      <vt:lpstr>Scopes</vt:lpstr>
      <vt:lpstr>Storage classes</vt:lpstr>
      <vt:lpstr>Slide 32</vt:lpstr>
      <vt:lpstr>Types of storage class specifiers</vt:lpstr>
      <vt:lpstr>auto</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Constants / literals</vt:lpstr>
      <vt:lpstr>Hexadecimal and Octal Constants, String Constants </vt:lpstr>
      <vt:lpstr>Backslash Character Constants:</vt:lpstr>
      <vt:lpstr>operators</vt:lpstr>
      <vt:lpstr>Assignment operator</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Logical operators</vt:lpstr>
      <vt:lpstr>Slide 65</vt:lpstr>
      <vt:lpstr>Slide 66</vt:lpstr>
      <vt:lpstr>Slide 67</vt:lpstr>
      <vt:lpstr>Slide 68</vt:lpstr>
      <vt:lpstr>Bitwise operator</vt:lpstr>
      <vt:lpstr>Slide 70</vt:lpstr>
      <vt:lpstr>Slide 71</vt:lpstr>
      <vt:lpstr>Slide 72</vt:lpstr>
      <vt:lpstr>Slide 73</vt:lpstr>
      <vt:lpstr>Slide 74</vt:lpstr>
      <vt:lpstr>Slide 75</vt:lpstr>
      <vt:lpstr>Extras in bit operations</vt:lpstr>
      <vt:lpstr>Slide 77</vt:lpstr>
      <vt:lpstr>Slide 78</vt:lpstr>
      <vt:lpstr>Slide 79</vt:lpstr>
      <vt:lpstr>Slide 80</vt:lpstr>
      <vt:lpstr>Slide 81</vt:lpstr>
      <vt:lpstr>Slide 82</vt:lpstr>
      <vt:lpstr>Slide 83</vt:lpstr>
      <vt:lpstr>Operator Precedence and Associativity</vt:lpstr>
      <vt:lpstr>Type Conversion in Expressions</vt:lpstr>
      <vt:lpstr>Slide 86</vt:lpstr>
      <vt:lpstr>Slide 87</vt:lpstr>
      <vt:lpstr>Slide 88</vt:lpstr>
      <vt:lpstr>Slide 89</vt:lpstr>
      <vt:lpstr>Slide 90</vt:lpstr>
      <vt:lpstr>Slide 91</vt:lpstr>
      <vt:lpstr>Slide 92</vt:lpstr>
      <vt:lpstr>Slide 93</vt:lpstr>
      <vt:lpstr>Slide 94</vt:lpstr>
      <vt:lpstr>Slide 95</vt:lpstr>
      <vt:lpstr>statements</vt:lpstr>
      <vt:lpstr>Control structures or control flow statements</vt:lpstr>
      <vt:lpstr>Slide 98</vt:lpstr>
      <vt:lpstr>If statements</vt:lpstr>
      <vt:lpstr>Slide 100</vt:lpstr>
      <vt:lpstr>Slide 101</vt:lpstr>
      <vt:lpstr>Slide 102</vt:lpstr>
      <vt:lpstr>Slide 103</vt:lpstr>
      <vt:lpstr>Slide 104</vt:lpstr>
      <vt:lpstr>Switch statement</vt:lpstr>
      <vt:lpstr>Slide 106</vt:lpstr>
      <vt:lpstr>Slide 107</vt:lpstr>
      <vt:lpstr>Slide 108</vt:lpstr>
      <vt:lpstr>Looping or iterative statements</vt:lpstr>
      <vt:lpstr>Different forms of for loop</vt:lpstr>
      <vt:lpstr>Slide 111</vt:lpstr>
      <vt:lpstr>Slide 112</vt:lpstr>
      <vt:lpstr>Slide 113</vt:lpstr>
      <vt:lpstr>Slide 114</vt:lpstr>
      <vt:lpstr>Slide 115</vt:lpstr>
      <vt:lpstr>Slide 116</vt:lpstr>
      <vt:lpstr>Slide 117</vt:lpstr>
      <vt:lpstr>Slide 118</vt:lpstr>
      <vt:lpstr>Slide 119</vt:lpstr>
      <vt:lpstr>Slide 120</vt:lpstr>
      <vt:lpstr>return</vt:lpstr>
      <vt:lpstr>Slide 122</vt:lpstr>
      <vt:lpstr>Slide 123</vt:lpstr>
      <vt:lpstr>Slide 124</vt:lpstr>
      <vt:lpstr>Slide 125</vt:lpstr>
      <vt:lpstr>Slide 126</vt:lpstr>
      <vt:lpstr>Slide 127</vt:lpstr>
      <vt:lpstr>Slide 128</vt:lpstr>
      <vt:lpstr>Slide 129</vt:lpstr>
      <vt:lpstr>Slide 130</vt:lpstr>
      <vt:lpstr>Slide 131</vt:lpstr>
      <vt:lpstr>Slide 132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C</dc:title>
  <dc:creator>HP</dc:creator>
  <cp:lastModifiedBy>Hema</cp:lastModifiedBy>
  <cp:revision>372</cp:revision>
  <dcterms:created xsi:type="dcterms:W3CDTF">2020-12-28T00:40:43Z</dcterms:created>
  <dcterms:modified xsi:type="dcterms:W3CDTF">2023-07-01T04:20:27Z</dcterms:modified>
</cp:coreProperties>
</file>